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38" r:id="rId5"/>
    <p:sldId id="260" r:id="rId6"/>
    <p:sldId id="370" r:id="rId7"/>
    <p:sldId id="349" r:id="rId8"/>
    <p:sldId id="356" r:id="rId9"/>
    <p:sldId id="386" r:id="rId10"/>
    <p:sldId id="398" r:id="rId11"/>
    <p:sldId id="399" r:id="rId12"/>
    <p:sldId id="371" r:id="rId13"/>
    <p:sldId id="372" r:id="rId14"/>
    <p:sldId id="361" r:id="rId15"/>
    <p:sldId id="302" r:id="rId16"/>
    <p:sldId id="311" r:id="rId17"/>
    <p:sldId id="366" r:id="rId18"/>
    <p:sldId id="367" r:id="rId19"/>
    <p:sldId id="374" r:id="rId20"/>
    <p:sldId id="387" r:id="rId21"/>
    <p:sldId id="388" r:id="rId22"/>
    <p:sldId id="390" r:id="rId23"/>
    <p:sldId id="389" r:id="rId24"/>
    <p:sldId id="392" r:id="rId25"/>
    <p:sldId id="391" r:id="rId26"/>
    <p:sldId id="376" r:id="rId27"/>
    <p:sldId id="397" r:id="rId28"/>
    <p:sldId id="394" r:id="rId29"/>
    <p:sldId id="400" r:id="rId30"/>
    <p:sldId id="377" r:id="rId31"/>
    <p:sldId id="393" r:id="rId32"/>
    <p:sldId id="396" r:id="rId33"/>
    <p:sldId id="401" r:id="rId34"/>
    <p:sldId id="378" r:id="rId35"/>
    <p:sldId id="379" r:id="rId36"/>
    <p:sldId id="380" r:id="rId37"/>
    <p:sldId id="381" r:id="rId38"/>
    <p:sldId id="395" r:id="rId39"/>
    <p:sldId id="329" r:id="rId40"/>
    <p:sldId id="382" r:id="rId41"/>
    <p:sldId id="354" r:id="rId42"/>
    <p:sldId id="383" r:id="rId43"/>
    <p:sldId id="300" r:id="rId44"/>
    <p:sldId id="385" r:id="rId45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2FF"/>
    <a:srgbClr val="F4CCCC"/>
    <a:srgbClr val="083486"/>
    <a:srgbClr val="70AD47"/>
    <a:srgbClr val="FFB11A"/>
    <a:srgbClr val="000000"/>
    <a:srgbClr val="C11434"/>
    <a:srgbClr val="C31E3C"/>
    <a:srgbClr val="EA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5" autoAdjust="0"/>
    <p:restoredTop sz="95214" autoAdjust="0"/>
  </p:normalViewPr>
  <p:slideViewPr>
    <p:cSldViewPr snapToGrid="0" snapToObjects="1" showGuides="1">
      <p:cViewPr>
        <p:scale>
          <a:sx n="73" d="100"/>
          <a:sy n="73" d="100"/>
        </p:scale>
        <p:origin x="43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9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68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29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8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695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8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10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22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7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85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1547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560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485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72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055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89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726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23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55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0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0.png"/><Relationship Id="rId18" Type="http://schemas.openxmlformats.org/officeDocument/2006/relationships/image" Target="../media/image63.png"/><Relationship Id="rId3" Type="http://schemas.openxmlformats.org/officeDocument/2006/relationships/image" Target="../media/image45.png"/><Relationship Id="rId21" Type="http://schemas.openxmlformats.org/officeDocument/2006/relationships/image" Target="../media/image64.png"/><Relationship Id="rId7" Type="http://schemas.openxmlformats.org/officeDocument/2006/relationships/image" Target="../media/image49.png"/><Relationship Id="rId12" Type="http://schemas.openxmlformats.org/officeDocument/2006/relationships/image" Target="../media/image550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0.png"/><Relationship Id="rId2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0.pn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21" Type="http://schemas.openxmlformats.org/officeDocument/2006/relationships/image" Target="../media/image640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0.png"/><Relationship Id="rId23" Type="http://schemas.openxmlformats.org/officeDocument/2006/relationships/image" Target="../media/image61.png"/><Relationship Id="rId10" Type="http://schemas.openxmlformats.org/officeDocument/2006/relationships/image" Target="../media/image51.png"/><Relationship Id="rId19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50.png"/><Relationship Id="rId14" Type="http://schemas.openxmlformats.org/officeDocument/2006/relationships/image" Target="../media/image560.png"/><Relationship Id="rId22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2666139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Machine learning for OS to learn black-box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Admission control for clustered storage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Per-I/O SSD performance prediction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1924804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595570"/>
            <a:ext cx="7020792" cy="3859647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BC796-C922-4764-8EC2-4B52D2B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891877" y="1400473"/>
            <a:ext cx="8750724" cy="41926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7196BD-B142-4CEE-91EA-50ECB5B5184B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Usage scenario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A141D-B7DD-4C94-88E8-3B6C386A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52" y="1197390"/>
            <a:ext cx="6106094" cy="4999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3F5DA-9347-4965-B33D-48064F085D6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inference overhead)</a:t>
            </a:r>
          </a:p>
          <a:p>
            <a:endParaRPr lang="en-US" altLang="ko-K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effectiveness)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300763" y="4748951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minimize the impact?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5" y="2045058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Training Data Collection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그림 129">
            <a:extLst>
              <a:ext uri="{FF2B5EF4-FFF2-40B4-BE49-F238E27FC236}">
                <a16:creationId xmlns:a16="http://schemas.microsoft.com/office/drawing/2014/main" id="{2F64BFD7-F4C8-491A-A79A-ED5BECF5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83" y="2952542"/>
            <a:ext cx="2743200" cy="160237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A512163-F3FE-4E33-8495-EE9AB48E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/>
          <a:stretch/>
        </p:blipFill>
        <p:spPr>
          <a:xfrm>
            <a:off x="5240094" y="3243455"/>
            <a:ext cx="2714652" cy="1964692"/>
          </a:xfrm>
          <a:prstGeom prst="rect">
            <a:avLst/>
          </a:prstGeom>
        </p:spPr>
      </p:pic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AF7AA844-2D35-41E6-A5D6-61A89ABF9DCD}"/>
              </a:ext>
            </a:extLst>
          </p:cNvPr>
          <p:cNvSpPr/>
          <p:nvPr/>
        </p:nvSpPr>
        <p:spPr>
          <a:xfrm>
            <a:off x="7861128" y="3669885"/>
            <a:ext cx="1256066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1) Training Data Collection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2050" name="Picture 2" descr="붓 30 브러쉬 | 무료 클립 아트 | illustAC">
            <a:extLst>
              <a:ext uri="{FF2B5EF4-FFF2-40B4-BE49-F238E27FC236}">
                <a16:creationId xmlns:a16="http://schemas.microsoft.com/office/drawing/2014/main" id="{1B27FC8F-2BEB-41DD-A339-F73BF4D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3983">
            <a:off x="373553" y="3518045"/>
            <a:ext cx="4297777" cy="1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EC4FC3C0-5AB8-46C8-9838-65F0BF9D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71" y="3201422"/>
            <a:ext cx="1750292" cy="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ice, database Free Icon of Super Flat Remix V1.08 Apps">
            <a:extLst>
              <a:ext uri="{FF2B5EF4-FFF2-40B4-BE49-F238E27FC236}">
                <a16:creationId xmlns:a16="http://schemas.microsoft.com/office/drawing/2014/main" id="{73E4A92B-A540-4BAF-8FB5-4261AF5B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95111" l="9778" r="90667">
                        <a14:foregroundMark x1="44889" y1="13778" x2="53778" y2="11111"/>
                        <a14:foregroundMark x1="50222" y1="4889" x2="50222" y2="4889"/>
                        <a14:foregroundMark x1="90667" y1="20889" x2="90667" y2="20889"/>
                        <a14:foregroundMark x1="76889" y1="45778" x2="76889" y2="45778"/>
                        <a14:foregroundMark x1="67556" y1="67556" x2="67556" y2="67556"/>
                        <a14:foregroundMark x1="70667" y1="86222" x2="70667" y2="86222"/>
                        <a14:foregroundMark x1="35111" y1="87556" x2="40889" y2="88000"/>
                        <a14:foregroundMark x1="51556" y1="88444" x2="55556" y2="88889"/>
                        <a14:foregroundMark x1="49778" y1="95111" x2="51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62" y="4900887"/>
            <a:ext cx="741347" cy="7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클라우드 아이콘 | 무료 클립 아트 | illustAC">
            <a:extLst>
              <a:ext uri="{FF2B5EF4-FFF2-40B4-BE49-F238E27FC236}">
                <a16:creationId xmlns:a16="http://schemas.microsoft.com/office/drawing/2014/main" id="{508CA0A2-97C7-4438-97C7-375A4C50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765" l="5780" r="94412">
                        <a14:foregroundMark x1="36994" y1="34412" x2="44509" y2="51176"/>
                        <a14:foregroundMark x1="46628" y1="30000" x2="49133" y2="45294"/>
                        <a14:foregroundMark x1="49133" y1="45294" x2="53179" y2="44412"/>
                        <a14:foregroundMark x1="47977" y1="32941" x2="40848" y2="45000"/>
                        <a14:foregroundMark x1="40848" y1="45000" x2="51638" y2="50000"/>
                        <a14:foregroundMark x1="51638" y1="50000" x2="41426" y2="54412"/>
                        <a14:foregroundMark x1="41426" y1="54412" x2="44316" y2="74412"/>
                        <a14:foregroundMark x1="44316" y1="74412" x2="59923" y2="70882"/>
                        <a14:foregroundMark x1="59923" y1="70882" x2="64740" y2="64118"/>
                        <a14:foregroundMark x1="58574" y1="81176" x2="69750" y2="82059"/>
                        <a14:foregroundMark x1="69750" y1="82059" x2="77457" y2="78529"/>
                        <a14:foregroundMark x1="88054" y1="77059" x2="78998" y2="88824"/>
                        <a14:foregroundMark x1="78998" y1="88824" x2="67437" y2="86765"/>
                        <a14:foregroundMark x1="67437" y1="86765" x2="47206" y2="91765"/>
                        <a14:foregroundMark x1="47206" y1="91765" x2="25626" y2="84118"/>
                        <a14:foregroundMark x1="25626" y1="84118" x2="15029" y2="70294"/>
                        <a14:foregroundMark x1="15029" y1="70294" x2="23314" y2="65588"/>
                        <a14:foregroundMark x1="5973" y1="66765" x2="6166" y2="78824"/>
                        <a14:foregroundMark x1="94412" y1="71765" x2="94412" y2="8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4" y="4599010"/>
            <a:ext cx="738990" cy="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smos DB Server-Side Primer – Episode 1 – The Developer Journey">
            <a:extLst>
              <a:ext uri="{FF2B5EF4-FFF2-40B4-BE49-F238E27FC236}">
                <a16:creationId xmlns:a16="http://schemas.microsoft.com/office/drawing/2014/main" id="{3C305DF3-3C19-4959-AE82-ADFEED28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81" b="97546" l="10000" r="90000">
                        <a14:foregroundMark x1="27097" y1="13497" x2="28710" y2="15337"/>
                        <a14:foregroundMark x1="29032" y1="4294" x2="29032" y2="4908"/>
                        <a14:foregroundMark x1="68710" y1="89571" x2="69677" y2="91411"/>
                        <a14:foregroundMark x1="69677" y1="97546" x2="69677" y2="9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09" y="3882215"/>
            <a:ext cx="1430104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C2D661-C9D0-4058-9D16-715BADAA5AD9}"/>
              </a:ext>
            </a:extLst>
          </p:cNvPr>
          <p:cNvSpPr/>
          <p:nvPr/>
        </p:nvSpPr>
        <p:spPr>
          <a:xfrm>
            <a:off x="1075288" y="1883549"/>
            <a:ext cx="3177540" cy="4534653"/>
          </a:xfrm>
          <a:prstGeom prst="roundRect">
            <a:avLst>
              <a:gd name="adj" fmla="val 9524"/>
            </a:avLst>
          </a:prstGeom>
          <a:noFill/>
          <a:ln w="2857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20605-7F2D-4067-B9BD-E031CAC7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4463494"/>
            <a:ext cx="1069798" cy="48307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320B7CC-9D7D-411C-8869-1B53C2E8246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Online traces of real workload during busy-hour (e.g. midday)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Submission time, block offset/size, read/write, latency per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EDA3FAF-F440-4E8A-B83D-5D107A824D9D}"/>
              </a:ext>
            </a:extLst>
          </p:cNvPr>
          <p:cNvSpPr/>
          <p:nvPr/>
        </p:nvSpPr>
        <p:spPr>
          <a:xfrm>
            <a:off x="1022282" y="2024415"/>
            <a:ext cx="3007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“I/O data lake”</a:t>
            </a: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0641C6F1-CCDB-4069-A317-C5F6912DCD27}"/>
              </a:ext>
            </a:extLst>
          </p:cNvPr>
          <p:cNvSpPr/>
          <p:nvPr/>
        </p:nvSpPr>
        <p:spPr>
          <a:xfrm>
            <a:off x="4081113" y="3700817"/>
            <a:ext cx="1194308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04C39CD-5F51-4AFC-B8C0-ABC10C1C5D3F}"/>
              </a:ext>
            </a:extLst>
          </p:cNvPr>
          <p:cNvSpPr/>
          <p:nvPr/>
        </p:nvSpPr>
        <p:spPr>
          <a:xfrm>
            <a:off x="3652013" y="3930743"/>
            <a:ext cx="1665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blktrace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09CD26-09C9-4EB8-A510-882A81F25C63}"/>
              </a:ext>
            </a:extLst>
          </p:cNvPr>
          <p:cNvSpPr/>
          <p:nvPr/>
        </p:nvSpPr>
        <p:spPr>
          <a:xfrm>
            <a:off x="7507274" y="3900003"/>
            <a:ext cx="196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Tracing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CCDCF17-9D38-4C59-89FC-68ABAA749BFE}"/>
              </a:ext>
            </a:extLst>
          </p:cNvPr>
          <p:cNvSpPr/>
          <p:nvPr/>
        </p:nvSpPr>
        <p:spPr>
          <a:xfrm>
            <a:off x="2628624" y="4535432"/>
            <a:ext cx="1498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92C3B0-CD05-438F-8459-BB24A366F413}"/>
              </a:ext>
            </a:extLst>
          </p:cNvPr>
          <p:cNvSpPr/>
          <p:nvPr/>
        </p:nvSpPr>
        <p:spPr>
          <a:xfrm>
            <a:off x="5279231" y="3141332"/>
            <a:ext cx="26755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Blk#  time   off  sz  r/w  Latency</a:t>
            </a:r>
            <a:endParaRPr lang="ko-KR" altLang="en-US" sz="1200" b="1">
              <a:solidFill>
                <a:srgbClr val="08348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9B1A38-5224-445F-9AEE-F81678DED56F}"/>
              </a:ext>
            </a:extLst>
          </p:cNvPr>
          <p:cNvSpPr/>
          <p:nvPr/>
        </p:nvSpPr>
        <p:spPr>
          <a:xfrm>
            <a:off x="5279231" y="3141332"/>
            <a:ext cx="2675516" cy="2066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FF50459-6E09-47C6-9393-8C9EDD876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1092165"/>
            <a:ext cx="1320799" cy="1422436"/>
          </a:xfrm>
          <a:prstGeom prst="rect">
            <a:avLst/>
          </a:prstGeom>
        </p:spPr>
      </p:pic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9A39F22F-7903-4311-89C4-68708C6CCD9B}"/>
              </a:ext>
            </a:extLst>
          </p:cNvPr>
          <p:cNvCxnSpPr>
            <a:cxnSpLocks/>
          </p:cNvCxnSpPr>
          <p:nvPr/>
        </p:nvCxnSpPr>
        <p:spPr>
          <a:xfrm flipH="1">
            <a:off x="5279231" y="1154618"/>
            <a:ext cx="3817727" cy="1953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E173DFE-12A4-4DD2-B4B2-F7426842D7BF}"/>
              </a:ext>
            </a:extLst>
          </p:cNvPr>
          <p:cNvCxnSpPr>
            <a:cxnSpLocks/>
          </p:cNvCxnSpPr>
          <p:nvPr/>
        </p:nvCxnSpPr>
        <p:spPr>
          <a:xfrm>
            <a:off x="10120301" y="1194380"/>
            <a:ext cx="1479172" cy="20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>
            <a:extLst>
              <a:ext uri="{FF2B5EF4-FFF2-40B4-BE49-F238E27FC236}">
                <a16:creationId xmlns:a16="http://schemas.microsoft.com/office/drawing/2014/main" id="{B4930AAB-9323-4551-A38D-FF6E2F369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565" y="4536225"/>
            <a:ext cx="2607155" cy="890248"/>
          </a:xfrm>
          <a:prstGeom prst="rect">
            <a:avLst/>
          </a:prstGeom>
        </p:spPr>
      </p:pic>
      <p:pic>
        <p:nvPicPr>
          <p:cNvPr id="183" name="Picture 18" descr="VisionRival">
            <a:extLst>
              <a:ext uri="{FF2B5EF4-FFF2-40B4-BE49-F238E27FC236}">
                <a16:creationId xmlns:a16="http://schemas.microsoft.com/office/drawing/2014/main" id="{308C92CD-CAB2-499E-8727-F2B8EDF4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06" y="4691243"/>
            <a:ext cx="390843" cy="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10394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Output Labeling</a:t>
            </a: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29737-5282-4C71-B1D1-70D595BE0ED2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D1A4D4-F5B7-4DF9-8B07-9F011F758CD7}"/>
              </a:ext>
            </a:extLst>
          </p:cNvPr>
          <p:cNvSpPr/>
          <p:nvPr/>
        </p:nvSpPr>
        <p:spPr>
          <a:xfrm>
            <a:off x="8648951" y="1612379"/>
            <a:ext cx="3126366" cy="593744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34BB3C-3CC9-4EE6-85F8-F6F2B66CDB79}"/>
              </a:ext>
            </a:extLst>
          </p:cNvPr>
          <p:cNvSpPr/>
          <p:nvPr/>
        </p:nvSpPr>
        <p:spPr>
          <a:xfrm>
            <a:off x="1091339" y="1492067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</a:t>
            </a: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A9C86-9477-42D8-AC11-D11F6A80337B}"/>
              </a:ext>
            </a:extLst>
          </p:cNvPr>
          <p:cNvSpPr/>
          <p:nvPr/>
        </p:nvSpPr>
        <p:spPr>
          <a:xfrm>
            <a:off x="770539" y="2317109"/>
            <a:ext cx="29506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 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 latency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120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70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8B118D-5841-46C1-9EA5-D403F1ACD001}"/>
              </a:ext>
            </a:extLst>
          </p:cNvPr>
          <p:cNvSpPr/>
          <p:nvPr/>
        </p:nvSpPr>
        <p:spPr>
          <a:xfrm>
            <a:off x="770539" y="3581785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0-10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10-20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1D42-701E-45CD-9520-E9619D52F01D}"/>
              </a:ext>
            </a:extLst>
          </p:cNvPr>
          <p:cNvSpPr/>
          <p:nvPr/>
        </p:nvSpPr>
        <p:spPr>
          <a:xfrm>
            <a:off x="770539" y="4846461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exponantial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2-4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4-8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97910-07D2-4879-B958-3A218D3F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05" y="4416020"/>
            <a:ext cx="545049" cy="548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E925BE-AFB4-4ADF-B911-F2C36C80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05" y="2926179"/>
            <a:ext cx="533400" cy="548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1DF15B-3A2D-4229-AA8F-2AFA7E4FB9C5}"/>
              </a:ext>
            </a:extLst>
          </p:cNvPr>
          <p:cNvSpPr/>
          <p:nvPr/>
        </p:nvSpPr>
        <p:spPr>
          <a:xfrm>
            <a:off x="4499172" y="2738687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2ECD7-D389-47FC-82EE-245D29A37D9E}"/>
              </a:ext>
            </a:extLst>
          </p:cNvPr>
          <p:cNvSpPr/>
          <p:nvPr/>
        </p:nvSpPr>
        <p:spPr>
          <a:xfrm>
            <a:off x="4506505" y="4301013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labels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make accurate and fast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0383-2CF6-4485-A989-8E7D32ACB204}"/>
              </a:ext>
            </a:extLst>
          </p:cNvPr>
          <p:cNvSpPr/>
          <p:nvPr/>
        </p:nvSpPr>
        <p:spPr>
          <a:xfrm>
            <a:off x="594863" y="2311260"/>
            <a:ext cx="3126366" cy="3632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DDF4AC-8617-4FED-B303-6815FBF6547F}"/>
              </a:ext>
            </a:extLst>
          </p:cNvPr>
          <p:cNvCxnSpPr>
            <a:cxnSpLocks/>
          </p:cNvCxnSpPr>
          <p:nvPr/>
        </p:nvCxnSpPr>
        <p:spPr>
          <a:xfrm flipV="1">
            <a:off x="3238500" y="3478979"/>
            <a:ext cx="5410451" cy="1918522"/>
          </a:xfrm>
          <a:prstGeom prst="bentConnector3">
            <a:avLst>
              <a:gd name="adj1" fmla="val 928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E2BD7-01A5-40ED-A2CE-9145A54A1C07}"/>
              </a:ext>
            </a:extLst>
          </p:cNvPr>
          <p:cNvSpPr/>
          <p:nvPr/>
        </p:nvSpPr>
        <p:spPr>
          <a:xfrm>
            <a:off x="8648951" y="2637428"/>
            <a:ext cx="3560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64-128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128-256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 b="0" i="0">
              <a:solidFill>
                <a:srgbClr val="4D5156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256-512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>
              <a:solidFill>
                <a:srgbClr val="4D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Lhasa Apso Vs Shih Tzu - Can You Spot The Difference?">
            <a:extLst>
              <a:ext uri="{FF2B5EF4-FFF2-40B4-BE49-F238E27FC236}">
                <a16:creationId xmlns:a16="http://schemas.microsoft.com/office/drawing/2014/main" id="{C69A8B1D-1398-4EB6-B09D-63F1C099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34" y="2256760"/>
            <a:ext cx="1508091" cy="8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B75FD9-964D-435B-8F56-70328C68977C}"/>
              </a:ext>
            </a:extLst>
          </p:cNvPr>
          <p:cNvCxnSpPr>
            <a:cxnSpLocks/>
          </p:cNvCxnSpPr>
          <p:nvPr/>
        </p:nvCxnSpPr>
        <p:spPr>
          <a:xfrm flipH="1">
            <a:off x="10009237" y="3453580"/>
            <a:ext cx="18044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CD707C-8BF1-4A4C-B4B2-088C2035C840}"/>
              </a:ext>
            </a:extLst>
          </p:cNvPr>
          <p:cNvCxnSpPr>
            <a:cxnSpLocks/>
          </p:cNvCxnSpPr>
          <p:nvPr/>
        </p:nvCxnSpPr>
        <p:spPr>
          <a:xfrm flipH="1">
            <a:off x="10009237" y="4072599"/>
            <a:ext cx="180446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2E754C-A1EB-469D-8629-97F3880F402A}"/>
              </a:ext>
            </a:extLst>
          </p:cNvPr>
          <p:cNvSpPr/>
          <p:nvPr/>
        </p:nvSpPr>
        <p:spPr>
          <a:xfrm>
            <a:off x="9861740" y="3078869"/>
            <a:ext cx="2099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Mis-inferred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C0BEB-6F09-45BD-8805-179D50EC5AF7}"/>
              </a:ext>
            </a:extLst>
          </p:cNvPr>
          <p:cNvSpPr/>
          <p:nvPr/>
        </p:nvSpPr>
        <p:spPr>
          <a:xfrm>
            <a:off x="9861740" y="3686331"/>
            <a:ext cx="20994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Truth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B1DB19-F83B-4621-88B2-D003E0EAF7E7}"/>
              </a:ext>
            </a:extLst>
          </p:cNvPr>
          <p:cNvSpPr/>
          <p:nvPr/>
        </p:nvSpPr>
        <p:spPr>
          <a:xfrm>
            <a:off x="8612157" y="1699087"/>
            <a:ext cx="3238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Only 60-70% accuracy</a:t>
            </a:r>
            <a:endParaRPr lang="en" altLang="ko-Kore-KR" sz="2000" b="1" i="1" dirty="0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DD486FD-400D-44F4-B24B-381043A42BF3}"/>
              </a:ext>
            </a:extLst>
          </p:cNvPr>
          <p:cNvSpPr/>
          <p:nvPr/>
        </p:nvSpPr>
        <p:spPr>
          <a:xfrm>
            <a:off x="9867660" y="4583165"/>
            <a:ext cx="727330" cy="839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100646-8F66-4249-BBD2-1F493C8BAAA7}"/>
              </a:ext>
            </a:extLst>
          </p:cNvPr>
          <p:cNvSpPr/>
          <p:nvPr/>
        </p:nvSpPr>
        <p:spPr>
          <a:xfrm>
            <a:off x="8648951" y="5535646"/>
            <a:ext cx="3164748" cy="64818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Alternatives?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2EFE7-A941-4DB3-AFE5-99316E10F4BF}"/>
              </a:ext>
            </a:extLst>
          </p:cNvPr>
          <p:cNvSpPr/>
          <p:nvPr/>
        </p:nvSpPr>
        <p:spPr>
          <a:xfrm>
            <a:off x="8458898" y="1777562"/>
            <a:ext cx="3519976" cy="264926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1981-45CB-42EE-B7BC-540E3AA2578B}"/>
              </a:ext>
            </a:extLst>
          </p:cNvPr>
          <p:cNvSpPr txBox="1"/>
          <p:nvPr/>
        </p:nvSpPr>
        <p:spPr>
          <a:xfrm>
            <a:off x="776720" y="1092164"/>
            <a:ext cx="848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Latencies often form a Pareto distribution with a high alpha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Users only worry about the tail behavior, not the precise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97640-EB98-4E48-981B-FF7AA38D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6"/>
          <a:stretch/>
        </p:blipFill>
        <p:spPr>
          <a:xfrm>
            <a:off x="5077325" y="2997477"/>
            <a:ext cx="6818475" cy="20920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27886-43D6-4241-8E9F-3CB83BC34565}"/>
              </a:ext>
            </a:extLst>
          </p:cNvPr>
          <p:cNvSpPr/>
          <p:nvPr/>
        </p:nvSpPr>
        <p:spPr>
          <a:xfrm>
            <a:off x="3956014" y="1952904"/>
            <a:ext cx="427996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 with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9896AB-A15C-4A96-A10F-6DB501CBB19F}"/>
              </a:ext>
            </a:extLst>
          </p:cNvPr>
          <p:cNvGrpSpPr/>
          <p:nvPr/>
        </p:nvGrpSpPr>
        <p:grpSpPr>
          <a:xfrm>
            <a:off x="404782" y="2619995"/>
            <a:ext cx="4706198" cy="3202991"/>
            <a:chOff x="263708" y="2333005"/>
            <a:chExt cx="4279969" cy="2912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8F5459-04EA-41A6-9F83-69469404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08" y="2333005"/>
              <a:ext cx="4279969" cy="29129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B488F1-FC3E-4278-9345-CC406D490D97}"/>
                </a:ext>
              </a:extLst>
            </p:cNvPr>
            <p:cNvSpPr/>
            <p:nvPr/>
          </p:nvSpPr>
          <p:spPr>
            <a:xfrm>
              <a:off x="3848100" y="3695700"/>
              <a:ext cx="695577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2AEF-6AEF-4F4B-A709-BADFEE9C1E48}"/>
              </a:ext>
            </a:extLst>
          </p:cNvPr>
          <p:cNvSpPr/>
          <p:nvPr/>
        </p:nvSpPr>
        <p:spPr>
          <a:xfrm>
            <a:off x="4865569" y="4921424"/>
            <a:ext cx="20740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inflection point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3A06A-1DCC-45E8-A098-512B872B26CC}"/>
              </a:ext>
            </a:extLst>
          </p:cNvPr>
          <p:cNvSpPr/>
          <p:nvPr/>
        </p:nvSpPr>
        <p:spPr>
          <a:xfrm>
            <a:off x="8614001" y="4924537"/>
            <a:ext cx="1588415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revoke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9BF123-A0FA-4AA7-B1B5-6E4B315FF420}"/>
              </a:ext>
            </a:extLst>
          </p:cNvPr>
          <p:cNvSpPr/>
          <p:nvPr/>
        </p:nvSpPr>
        <p:spPr>
          <a:xfrm>
            <a:off x="7044585" y="4924538"/>
            <a:ext cx="14644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submit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392C9-A57F-4C9C-A078-EA485FFAE59E}"/>
              </a:ext>
            </a:extLst>
          </p:cNvPr>
          <p:cNvSpPr/>
          <p:nvPr/>
        </p:nvSpPr>
        <p:spPr>
          <a:xfrm>
            <a:off x="9716298" y="5484742"/>
            <a:ext cx="2299522" cy="5088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find?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68F18DA-0967-48D2-90A5-D7A244549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4791" y="4491247"/>
            <a:ext cx="1441223" cy="576547"/>
          </a:xfrm>
          <a:prstGeom prst="curvedConnector3">
            <a:avLst>
              <a:gd name="adj1" fmla="val 51394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44830-4C68-4A9C-BC5D-57BB6F9A93A5}"/>
              </a:ext>
            </a:extLst>
          </p:cNvPr>
          <p:cNvSpPr/>
          <p:nvPr/>
        </p:nvSpPr>
        <p:spPr>
          <a:xfrm>
            <a:off x="2449156" y="5627627"/>
            <a:ext cx="177455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(ms)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D0BE98-D59D-48C0-BF2C-CBEE0A86459D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D0BE98-D59D-48C0-BF2C-CBEE0A86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D23AF9-3FAB-40E5-8141-908AB5E4FEED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D23AF9-3FAB-40E5-8141-908AB5E4F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B41C60-0DCB-4C8A-8FE9-986BEA4BEBC0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B41C60-0DCB-4C8A-8FE9-986BEA4B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F477C-1BB1-4DD0-BA87-D3C18A325F72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F477C-1BB1-4DD0-BA87-D3C18A32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LinnOS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D4C0B1-0235-4534-8BAD-69465759E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1FB2A5-D960-4690-9162-D52F34D3601F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1FB2A5-D960-4690-9162-D52F34D3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CCF97-73AB-4305-B793-F27ADEF09BBF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CCF97-73AB-4305-B793-F27ADEF09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E4887-7592-4606-A158-D8C5C0A36E34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E4887-7592-4606-A158-D8C5C0A3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54482B-9EDD-42D8-855F-E1F6EDC0EAD3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54482B-9EDD-42D8-855F-E1F6EDC0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6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F512FD-8D4B-42A1-81FF-4F2F116903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6F170A-214B-4AEB-BAAC-A1C7034048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3069" y="4666401"/>
            <a:ext cx="2882828" cy="198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C2C6A0-D996-41B6-833A-C5BBE9826D8F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C2C6A0-D996-41B6-833A-C5BBE9826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2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6C1F17-6C6A-4FB6-9949-71481525E0B2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6C1F17-6C6A-4FB6-9949-71481525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76D4DF-54ED-4840-9D76-51AED3441C7A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76D4DF-54ED-4840-9D76-51AED344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95DB2E-6A16-4EAC-AEBF-5A175D874FF4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95DB2E-6A16-4EAC-AEBF-5A175D87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9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F17EF6-B490-4064-BE89-6B9F620B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/>
          <a:stretch/>
        </p:blipFill>
        <p:spPr>
          <a:xfrm>
            <a:off x="8702025" y="4463034"/>
            <a:ext cx="2093576" cy="2090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1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/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3) New CDFs and pick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𝑰𝑷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𝒎𝒂𝒙</m:t>
                        </m:r>
                      </m:sup>
                    </m:sSup>
                  </m:oMath>
                </a14:m>
                <a:endPara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  <a:blipFill>
                <a:blip r:embed="rId21"/>
                <a:stretch>
                  <a:fillRect l="-42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/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0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>
                    <a:solidFill>
                      <a:srgbClr val="0092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new CDF</a:t>
                </a:r>
                <a:endParaRPr lang="ko-KR" altLang="en-US" sz="1400">
                  <a:solidFill>
                    <a:srgbClr val="0092FF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blipFill>
                <a:blip r:embed="rId2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AD01B4-3DC0-4E5C-A348-AA4F9954C5FD}"/>
              </a:ext>
            </a:extLst>
          </p:cNvPr>
          <p:cNvSpPr/>
          <p:nvPr/>
        </p:nvSpPr>
        <p:spPr>
          <a:xfrm>
            <a:off x="11128591" y="4902586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/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blipFill>
                <a:blip r:embed="rId24"/>
                <a:stretch>
                  <a:fillRect l="-171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BC3952-C972-4946-BA04-20845C2200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B6C3644-376D-45DA-A5D4-6A7C959CE6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3069" y="4666401"/>
            <a:ext cx="2882828" cy="198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1CD26A-D8DE-4D85-B756-B8AD2794CF95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1CD26A-D8DE-4D85-B756-B8AD2794C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2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E8BE23-F7C7-493C-9B4E-EDCC66EAC434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E8BE23-F7C7-493C-9B4E-EDCC66EAC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B3E2DD-833F-490F-8174-4C55D88AB254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B3E2DD-833F-490F-8174-4C55D88AB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176225-5D32-4AA2-A35A-82914E482B3B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176225-5D32-4AA2-A35A-82914E48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6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-US" altLang="ko-Kore-KR" sz="2400" b="1">
                <a:solidFill>
                  <a:srgbClr val="C00000"/>
                </a:solidFill>
              </a:rPr>
              <a:t>Input features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0F0E29-6F77-46D4-9508-E4DDC3F45D2B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6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052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D6CD2-8557-4F44-9822-17334EAF556D}"/>
              </a:ext>
            </a:extLst>
          </p:cNvPr>
          <p:cNvSpPr/>
          <p:nvPr/>
        </p:nvSpPr>
        <p:spPr>
          <a:xfrm>
            <a:off x="3814613" y="2650096"/>
            <a:ext cx="5167545" cy="152571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30352-6961-4C7C-811F-277EBE7686F9}"/>
              </a:ext>
            </a:extLst>
          </p:cNvPr>
          <p:cNvSpPr/>
          <p:nvPr/>
        </p:nvSpPr>
        <p:spPr>
          <a:xfrm>
            <a:off x="8942813" y="3252775"/>
            <a:ext cx="276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Low history queue length </a:t>
            </a:r>
          </a:p>
          <a:p>
            <a:pPr algn="ctr"/>
            <a:r>
              <a:rPr lang="en-US" altLang="ko-KR" sz="1600" b="1"/>
              <a:t>+ high history latency </a:t>
            </a:r>
          </a:p>
          <a:p>
            <a:pPr algn="ctr"/>
            <a:r>
              <a:rPr lang="en-US" altLang="ko-KR" sz="1600" b="1"/>
              <a:t>= internal disruption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63364BC-2460-4DC5-B92D-15FA005B3DA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9481697" y="2407208"/>
            <a:ext cx="346030" cy="134510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2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F6B71BC-FE8B-47EA-B167-4D493A2E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40860"/>
            <a:ext cx="6265995" cy="352454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7DF1-30A2-4D7B-BFFD-FBC939FF6F82}"/>
              </a:ext>
            </a:extLst>
          </p:cNvPr>
          <p:cNvSpPr/>
          <p:nvPr/>
        </p:nvSpPr>
        <p:spPr>
          <a:xfrm>
            <a:off x="2804323" y="2640859"/>
            <a:ext cx="6173716" cy="1525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BCB6D7-7AB1-4B02-B983-A229DD346507}"/>
              </a:ext>
            </a:extLst>
          </p:cNvPr>
          <p:cNvSpPr/>
          <p:nvPr/>
        </p:nvSpPr>
        <p:spPr>
          <a:xfrm>
            <a:off x="2867638" y="2664355"/>
            <a:ext cx="604708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format?</a:t>
            </a:r>
            <a:endParaRPr lang="ko-KR" altLang="en-US" sz="3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0D59B-AB8F-4BE7-899A-EEBBE396420B}"/>
              </a:ext>
            </a:extLst>
          </p:cNvPr>
          <p:cNvSpPr/>
          <p:nvPr/>
        </p:nvSpPr>
        <p:spPr>
          <a:xfrm>
            <a:off x="2867638" y="3188863"/>
            <a:ext cx="6026980" cy="13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7BA41B-AE04-468B-B7B8-5E63A08E5FAE}"/>
              </a:ext>
            </a:extLst>
          </p:cNvPr>
          <p:cNvCxnSpPr>
            <a:cxnSpLocks/>
          </p:cNvCxnSpPr>
          <p:nvPr/>
        </p:nvCxnSpPr>
        <p:spPr>
          <a:xfrm flipH="1">
            <a:off x="30856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F010E-4D51-4519-B1CF-4A3CF94ACE53}"/>
              </a:ext>
            </a:extLst>
          </p:cNvPr>
          <p:cNvCxnSpPr>
            <a:cxnSpLocks/>
          </p:cNvCxnSpPr>
          <p:nvPr/>
        </p:nvCxnSpPr>
        <p:spPr>
          <a:xfrm flipH="1">
            <a:off x="569954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7C94B1-CBB9-4D1C-B1AA-716E55821411}"/>
              </a:ext>
            </a:extLst>
          </p:cNvPr>
          <p:cNvCxnSpPr>
            <a:cxnSpLocks/>
          </p:cNvCxnSpPr>
          <p:nvPr/>
        </p:nvCxnSpPr>
        <p:spPr>
          <a:xfrm flipH="1">
            <a:off x="8267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B31ACC-BFC9-43EB-91C1-FC7E06A82F54}"/>
              </a:ext>
            </a:extLst>
          </p:cNvPr>
          <p:cNvCxnSpPr>
            <a:cxnSpLocks/>
          </p:cNvCxnSpPr>
          <p:nvPr/>
        </p:nvCxnSpPr>
        <p:spPr>
          <a:xfrm flipH="1">
            <a:off x="7759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D97418-4EFF-441A-889C-7B78E30A3D65}"/>
              </a:ext>
            </a:extLst>
          </p:cNvPr>
          <p:cNvCxnSpPr>
            <a:cxnSpLocks/>
          </p:cNvCxnSpPr>
          <p:nvPr/>
        </p:nvCxnSpPr>
        <p:spPr>
          <a:xfrm flipH="1">
            <a:off x="719584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7EA397-EA65-4ED6-B264-09C7EE2B7336}"/>
              </a:ext>
            </a:extLst>
          </p:cNvPr>
          <p:cNvCxnSpPr>
            <a:cxnSpLocks/>
          </p:cNvCxnSpPr>
          <p:nvPr/>
        </p:nvCxnSpPr>
        <p:spPr>
          <a:xfrm flipH="1">
            <a:off x="660379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40B3E1-BF38-4AA0-8BD0-9C4D35F02AA9}"/>
              </a:ext>
            </a:extLst>
          </p:cNvPr>
          <p:cNvCxnSpPr>
            <a:cxnSpLocks/>
          </p:cNvCxnSpPr>
          <p:nvPr/>
        </p:nvCxnSpPr>
        <p:spPr>
          <a:xfrm flipH="1">
            <a:off x="5123662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78A67F-3CA9-49DF-9BAC-0F80F6377EBC}"/>
              </a:ext>
            </a:extLst>
          </p:cNvPr>
          <p:cNvCxnSpPr>
            <a:cxnSpLocks/>
          </p:cNvCxnSpPr>
          <p:nvPr/>
        </p:nvCxnSpPr>
        <p:spPr>
          <a:xfrm flipH="1">
            <a:off x="458843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90BF88-6AD9-497F-9048-18ADBF91897F}"/>
              </a:ext>
            </a:extLst>
          </p:cNvPr>
          <p:cNvCxnSpPr>
            <a:cxnSpLocks/>
          </p:cNvCxnSpPr>
          <p:nvPr/>
        </p:nvCxnSpPr>
        <p:spPr>
          <a:xfrm flipH="1">
            <a:off x="4012548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5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FB22A-B3B9-4AFE-B5B5-E0873F45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b="32591"/>
          <a:stretch/>
        </p:blipFill>
        <p:spPr>
          <a:xfrm>
            <a:off x="2237874" y="5584786"/>
            <a:ext cx="7302135" cy="503296"/>
          </a:xfrm>
          <a:prstGeom prst="rect">
            <a:avLst/>
          </a:prstGeom>
        </p:spPr>
      </p:pic>
      <p:sp>
        <p:nvSpPr>
          <p:cNvPr id="13" name="삼각형 34">
            <a:extLst>
              <a:ext uri="{FF2B5EF4-FFF2-40B4-BE49-F238E27FC236}">
                <a16:creationId xmlns:a16="http://schemas.microsoft.com/office/drawing/2014/main" id="{2E086E2D-C281-4B44-895A-68DE529CBFF4}"/>
              </a:ext>
            </a:extLst>
          </p:cNvPr>
          <p:cNvSpPr/>
          <p:nvPr/>
        </p:nvSpPr>
        <p:spPr>
          <a:xfrm rot="10800000">
            <a:off x="3202744" y="4739696"/>
            <a:ext cx="5372394" cy="633630"/>
          </a:xfrm>
          <a:prstGeom prst="triangle">
            <a:avLst>
              <a:gd name="adj" fmla="val 5000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32114E-B108-481F-B476-41B8CAFA758B}"/>
              </a:ext>
            </a:extLst>
          </p:cNvPr>
          <p:cNvSpPr/>
          <p:nvPr/>
        </p:nvSpPr>
        <p:spPr>
          <a:xfrm>
            <a:off x="1956165" y="5584786"/>
            <a:ext cx="7892028" cy="503296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36DBB-5E6A-4629-9064-E892ADBC2EF5}"/>
              </a:ext>
            </a:extLst>
          </p:cNvPr>
          <p:cNvSpPr/>
          <p:nvPr/>
        </p:nvSpPr>
        <p:spPr>
          <a:xfrm>
            <a:off x="9848193" y="5441751"/>
            <a:ext cx="1016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  <a:p>
            <a:pPr algn="ctr"/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4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7F4D2A-E18A-406E-B12C-C6697761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" y="1003124"/>
            <a:ext cx="4629650" cy="22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19D8F-DC93-4735-8A7C-88E667F18537}"/>
              </a:ext>
            </a:extLst>
          </p:cNvPr>
          <p:cNvSpPr/>
          <p:nvPr/>
        </p:nvSpPr>
        <p:spPr>
          <a:xfrm>
            <a:off x="6468139" y="3569545"/>
            <a:ext cx="5410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and faster SSDs are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internal complexity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HOW ALL-FLASH STORAGE IMPROVE YOUR DATA CENTER PERFORMANCE?">
            <a:extLst>
              <a:ext uri="{FF2B5EF4-FFF2-40B4-BE49-F238E27FC236}">
                <a16:creationId xmlns:a16="http://schemas.microsoft.com/office/drawing/2014/main" id="{AFBD4A7A-ABD7-4E45-9DE2-6CF953F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" y="3713502"/>
            <a:ext cx="4573043" cy="21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2F2C65-1382-4B0F-891C-24FE37D01508}"/>
              </a:ext>
            </a:extLst>
          </p:cNvPr>
          <p:cNvSpPr/>
          <p:nvPr/>
        </p:nvSpPr>
        <p:spPr>
          <a:xfrm>
            <a:off x="5146767" y="988948"/>
            <a:ext cx="422760" cy="2152020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solid state drive market">
            <a:extLst>
              <a:ext uri="{FF2B5EF4-FFF2-40B4-BE49-F238E27FC236}">
                <a16:creationId xmlns:a16="http://schemas.microsoft.com/office/drawing/2014/main" id="{78776CCF-3752-4181-AE12-B5AE24A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02" y="3211227"/>
            <a:ext cx="4316981" cy="3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0E2FC-3DB7-4729-82A2-36AB80247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9" b="89691" l="1939" r="95477">
                        <a14:foregroundMark x1="32633" y1="15808" x2="37480" y2="17526"/>
                        <a14:foregroundMark x1="58320" y1="16838" x2="66236" y2="17526"/>
                        <a14:foregroundMark x1="83360" y1="14433" x2="94507" y2="15464"/>
                        <a14:foregroundMark x1="94507" y1="15464" x2="95477" y2="14777"/>
                        <a14:foregroundMark x1="82714" y1="44674" x2="93053" y2="43643"/>
                        <a14:foregroundMark x1="56866" y1="46392" x2="64782" y2="41924"/>
                        <a14:foregroundMark x1="33279" y1="48110" x2="39418" y2="38144"/>
                        <a14:foregroundMark x1="5493" y1="16838" x2="10824" y2="15464"/>
                        <a14:foregroundMark x1="4685" y1="47423" x2="15186" y2="42955"/>
                        <a14:foregroundMark x1="15186" y1="42955" x2="15186" y2="42612"/>
                        <a14:foregroundMark x1="31987" y1="81100" x2="39742" y2="78007"/>
                        <a14:foregroundMark x1="8078" y1="76289" x2="15186" y2="74570"/>
                        <a14:foregroundMark x1="3716" y1="68729" x2="11309" y2="70790"/>
                        <a14:foregroundMark x1="2746" y1="69072" x2="3393" y2="81100"/>
                        <a14:foregroundMark x1="2100" y1="82131" x2="4039" y2="80069"/>
                        <a14:foregroundMark x1="2746" y1="83849" x2="2908" y2="79038"/>
                        <a14:foregroundMark x1="66074" y1="16495" x2="63489" y2="21306"/>
                        <a14:foregroundMark x1="54604" y1="20275" x2="54766" y2="13746"/>
                        <a14:foregroundMark x1="54766" y1="6529" x2="55089" y2="14433"/>
                        <a14:foregroundMark x1="40549" y1="17526" x2="42003" y2="6186"/>
                        <a14:foregroundMark x1="82714" y1="48454" x2="91599" y2="42955"/>
                        <a14:foregroundMark x1="83360" y1="39175" x2="93053" y2="39175"/>
                        <a14:foregroundMark x1="57027" y1="78007" x2="57027" y2="78007"/>
                        <a14:foregroundMark x1="59935" y1="79038" x2="59935" y2="79038"/>
                        <a14:foregroundMark x1="63489" y1="78351" x2="63489" y2="78351"/>
                      </a14:backgroundRemoval>
                    </a14:imgEffect>
                  </a14:imgLayer>
                </a14:imgProps>
              </a:ext>
            </a:extLst>
          </a:blip>
          <a:srcRect l="51447" t="69203" r="32708" b="12423"/>
          <a:stretch/>
        </p:blipFill>
        <p:spPr>
          <a:xfrm rot="16200000">
            <a:off x="4909336" y="4490486"/>
            <a:ext cx="387059" cy="21099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8E7A18-F5DA-4489-9DD4-8872CC7601C4}"/>
              </a:ext>
            </a:extLst>
          </p:cNvPr>
          <p:cNvSpPr/>
          <p:nvPr/>
        </p:nvSpPr>
        <p:spPr>
          <a:xfrm>
            <a:off x="5096297" y="3644443"/>
            <a:ext cx="449465" cy="2430709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E003B-2775-4604-A821-48D7F81A4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39" y="941793"/>
            <a:ext cx="5028040" cy="2269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D5C2F1-1E2B-4578-B54D-AD777504F483}"/>
              </a:ext>
            </a:extLst>
          </p:cNvPr>
          <p:cNvSpPr txBox="1"/>
          <p:nvPr/>
        </p:nvSpPr>
        <p:spPr>
          <a:xfrm>
            <a:off x="4327954" y="4359789"/>
            <a:ext cx="198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80 billion </a:t>
            </a:r>
          </a:p>
          <a:p>
            <a:pPr algn="ctr"/>
            <a:r>
              <a:rPr lang="en-US" altLang="ko-KR" b="1"/>
              <a:t>Market by 2025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CAE1-F607-4BF3-B454-6E9FE3B1D7C8}"/>
              </a:ext>
            </a:extLst>
          </p:cNvPr>
          <p:cNvSpPr txBox="1"/>
          <p:nvPr/>
        </p:nvSpPr>
        <p:spPr>
          <a:xfrm>
            <a:off x="3191492" y="1334030"/>
            <a:ext cx="19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175ZB </a:t>
            </a:r>
            <a:r>
              <a:rPr lang="en-US" altLang="ko-KR" b="1"/>
              <a:t>by 2025</a:t>
            </a: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07803C9-1B40-486B-9E94-A4EBA7E15EFD}"/>
              </a:ext>
            </a:extLst>
          </p:cNvPr>
          <p:cNvSpPr/>
          <p:nvPr/>
        </p:nvSpPr>
        <p:spPr>
          <a:xfrm rot="5400000">
            <a:off x="8781447" y="4780779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7514068" y="5388468"/>
            <a:ext cx="310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Unpredictable latency</a:t>
            </a:r>
            <a:endParaRPr lang="ko-KR" altLang="en-US" sz="320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45C3904-C18A-4104-82C4-7332561D04F2}"/>
              </a:ext>
            </a:extLst>
          </p:cNvPr>
          <p:cNvCxnSpPr>
            <a:cxnSpLocks/>
          </p:cNvCxnSpPr>
          <p:nvPr/>
        </p:nvCxnSpPr>
        <p:spPr>
          <a:xfrm>
            <a:off x="3238500" y="1184366"/>
            <a:ext cx="967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5E896D9-E8E2-4AE7-8395-FF079DA5300F}"/>
              </a:ext>
            </a:extLst>
          </p:cNvPr>
          <p:cNvCxnSpPr>
            <a:cxnSpLocks/>
          </p:cNvCxnSpPr>
          <p:nvPr/>
        </p:nvCxnSpPr>
        <p:spPr>
          <a:xfrm flipV="1">
            <a:off x="1832954" y="3533775"/>
            <a:ext cx="1948471" cy="9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89523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677E71-52FF-448D-A3B0-E3285405F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1157"/>
          <a:stretch/>
        </p:blipFill>
        <p:spPr>
          <a:xfrm>
            <a:off x="2437984" y="2767955"/>
            <a:ext cx="7316029" cy="31826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35BD4E-E12B-4971-AB6D-CAEE4CA0D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46" b="32591"/>
          <a:stretch/>
        </p:blipFill>
        <p:spPr>
          <a:xfrm>
            <a:off x="2288612" y="2850592"/>
            <a:ext cx="7524103" cy="5185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29EA93-2AAE-4172-8970-81A173DBA5D5}"/>
              </a:ext>
            </a:extLst>
          </p:cNvPr>
          <p:cNvSpPr/>
          <p:nvPr/>
        </p:nvSpPr>
        <p:spPr>
          <a:xfrm>
            <a:off x="2237874" y="2725964"/>
            <a:ext cx="7625581" cy="935522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D1AF3F-DD78-4C1A-AEC9-265A5A10300D}"/>
              </a:ext>
            </a:extLst>
          </p:cNvPr>
          <p:cNvSpPr/>
          <p:nvPr/>
        </p:nvSpPr>
        <p:spPr>
          <a:xfrm>
            <a:off x="2734234" y="2296120"/>
            <a:ext cx="6632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fully-connected layers (31  - 256 – 2)</a:t>
            </a:r>
            <a:endParaRPr lang="ko-KR" altLang="en-US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6A12C-E3D7-481E-ADFB-CB3EB1CEA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510" y="3340948"/>
            <a:ext cx="817199" cy="3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2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9B324-D902-4583-96D5-313B78F3C619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37901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4) Improving Accuracy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D918F-CDC7-45FA-80F5-C3CDB743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5" y="2589683"/>
            <a:ext cx="545049" cy="5480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0ECAE6-356D-4221-A1D3-0EBBB332FD50}"/>
              </a:ext>
            </a:extLst>
          </p:cNvPr>
          <p:cNvSpPr/>
          <p:nvPr/>
        </p:nvSpPr>
        <p:spPr>
          <a:xfrm>
            <a:off x="763125" y="3902272"/>
            <a:ext cx="1751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Inaccurate </a:t>
            </a:r>
          </a:p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54829B-64FD-44B2-B93C-90DDD0988E9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14206" y="3282140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B37FF-4C3E-42B3-93B5-3BB29D298721}"/>
              </a:ext>
            </a:extLst>
          </p:cNvPr>
          <p:cNvSpPr/>
          <p:nvPr/>
        </p:nvSpPr>
        <p:spPr>
          <a:xfrm>
            <a:off x="3468543" y="2724242"/>
            <a:ext cx="1099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6F64C2-11B0-4AB3-BB42-C033423B2454}"/>
              </a:ext>
            </a:extLst>
          </p:cNvPr>
          <p:cNvCxnSpPr>
            <a:cxnSpLocks/>
          </p:cNvCxnSpPr>
          <p:nvPr/>
        </p:nvCxnSpPr>
        <p:spPr>
          <a:xfrm>
            <a:off x="2514206" y="4256215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9775-920F-4746-8893-F1FD1E6710B9}"/>
              </a:ext>
            </a:extLst>
          </p:cNvPr>
          <p:cNvSpPr/>
          <p:nvPr/>
        </p:nvSpPr>
        <p:spPr>
          <a:xfrm>
            <a:off x="3471749" y="4907124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1C553-2FC5-47B4-BD33-50D705AD0770}"/>
              </a:ext>
            </a:extLst>
          </p:cNvPr>
          <p:cNvSpPr/>
          <p:nvPr/>
        </p:nvSpPr>
        <p:spPr>
          <a:xfrm>
            <a:off x="5247436" y="2724242"/>
            <a:ext cx="226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 a slow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93ABF-8C6A-4D54-955D-B891E3557E84}"/>
              </a:ext>
            </a:extLst>
          </p:cNvPr>
          <p:cNvSpPr/>
          <p:nvPr/>
        </p:nvSpPr>
        <p:spPr>
          <a:xfrm>
            <a:off x="469620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BE6AD9-EBD6-46A4-B53C-ABD0E16E6D66}"/>
              </a:ext>
            </a:extLst>
          </p:cNvPr>
          <p:cNvSpPr/>
          <p:nvPr/>
        </p:nvSpPr>
        <p:spPr>
          <a:xfrm>
            <a:off x="5256255" y="4906853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 a fast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F30A-2264-4259-99E7-C1AA3D2E7DA1}"/>
              </a:ext>
            </a:extLst>
          </p:cNvPr>
          <p:cNvSpPr/>
          <p:nvPr/>
        </p:nvSpPr>
        <p:spPr>
          <a:xfrm>
            <a:off x="469620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CBB91-BF6D-431D-AF4B-2146DE13D81D}"/>
              </a:ext>
            </a:extLst>
          </p:cNvPr>
          <p:cNvSpPr/>
          <p:nvPr/>
        </p:nvSpPr>
        <p:spPr>
          <a:xfrm>
            <a:off x="786578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82AEC-18EA-47D9-8EB9-90F4D57BDCEC}"/>
              </a:ext>
            </a:extLst>
          </p:cNvPr>
          <p:cNvSpPr/>
          <p:nvPr/>
        </p:nvSpPr>
        <p:spPr>
          <a:xfrm>
            <a:off x="786578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EB7DB-2684-4B28-B957-00C917BFA15B}"/>
              </a:ext>
            </a:extLst>
          </p:cNvPr>
          <p:cNvSpPr/>
          <p:nvPr/>
        </p:nvSpPr>
        <p:spPr>
          <a:xfrm>
            <a:off x="8817578" y="2724242"/>
            <a:ext cx="1691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up to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milliseconds!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79A10-8E79-4952-B0F7-970982BCD049}"/>
              </a:ext>
            </a:extLst>
          </p:cNvPr>
          <p:cNvSpPr/>
          <p:nvPr/>
        </p:nvSpPr>
        <p:spPr>
          <a:xfrm>
            <a:off x="8707418" y="4906852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</a:t>
            </a:r>
            <a:r>
              <a:rPr lang="el-GR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</a:t>
            </a:r>
          </a:p>
          <a:p>
            <a:pPr algn="ctr"/>
            <a:r>
              <a:rPr lang="en-US" altLang="ko-KR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Failover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32B53F-79A7-457B-AEC3-C63E7FEBFF45}"/>
              </a:ext>
            </a:extLst>
          </p:cNvPr>
          <p:cNvSpPr/>
          <p:nvPr/>
        </p:nvSpPr>
        <p:spPr>
          <a:xfrm>
            <a:off x="4403248" y="3780624"/>
            <a:ext cx="2338106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75ED3-D32C-4EE3-AE80-4DA3CFBB8108}"/>
              </a:ext>
            </a:extLst>
          </p:cNvPr>
          <p:cNvSpPr txBox="1"/>
          <p:nvPr/>
        </p:nvSpPr>
        <p:spPr>
          <a:xfrm>
            <a:off x="776720" y="1092164"/>
            <a:ext cx="9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Wrong inference penalty is small for false revokes but high for false submits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customized loss function: </a:t>
            </a:r>
            <a:r>
              <a:rPr lang="en-US" altLang="ko-KR" i="1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false submits by allowing more false revokes</a:t>
            </a:r>
            <a:endParaRPr kumimoji="1"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026" name="Picture 2" descr="Neural - Free computer icons">
            <a:extLst>
              <a:ext uri="{FF2B5EF4-FFF2-40B4-BE49-F238E27FC236}">
                <a16:creationId xmlns:a16="http://schemas.microsoft.com/office/drawing/2014/main" id="{19427FB6-A4AB-4F71-8047-992BF9EF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1" y="3633601"/>
            <a:ext cx="976557" cy="9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7D2802-4AE4-4AC5-B8A1-947DC607217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7846638" y="3399786"/>
            <a:ext cx="2338106" cy="722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01FE5B-0118-4A59-AF70-430EFD0ED00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846638" y="4121880"/>
            <a:ext cx="2338106" cy="81354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74C749-790C-43FF-838E-286AF335E9AC}"/>
              </a:ext>
            </a:extLst>
          </p:cNvPr>
          <p:cNvSpPr/>
          <p:nvPr/>
        </p:nvSpPr>
        <p:spPr>
          <a:xfrm rot="20578547">
            <a:off x="7961257" y="3485184"/>
            <a:ext cx="1855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en-US" altLang="ko-KR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C351EE-FB71-4341-84FC-77ADB1A332BA}"/>
              </a:ext>
            </a:extLst>
          </p:cNvPr>
          <p:cNvSpPr/>
          <p:nvPr/>
        </p:nvSpPr>
        <p:spPr>
          <a:xfrm rot="1153287">
            <a:off x="8207875" y="4244180"/>
            <a:ext cx="1794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</a:t>
            </a:r>
            <a:r>
              <a:rPr lang="en-US" altLang="ko-KR" sz="14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>
                <a:solidFill>
                  <a:srgbClr val="C00000"/>
                </a:solidFill>
              </a:rPr>
              <a:t>Improving Inference Time</a:t>
            </a:r>
            <a:endParaRPr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EA60-E9AD-4A7B-A01C-D2BA93A0CEA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2831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5) Improving Inference Time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Co-processors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330084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functionalities are striping and partitioning using mod operations over integers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Floting point calculations are expensive and hard to manage inside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 DNN quantization by maintaining precision of three decimal points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427161" cy="694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Utilize one additional CPU core (if available)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the inference time from 6 to 4</a:t>
            </a:r>
            <a:r>
              <a:rPr lang="el-GR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with 2-threaded optimized matrix multiplication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queue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Queue lengths and latencies of history I/Os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(fast/slow)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795956" y="5168128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Penalty weights 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for false submit/revoke</a:t>
            </a:r>
          </a:p>
        </p:txBody>
      </p:sp>
      <p:pic>
        <p:nvPicPr>
          <p:cNvPr id="205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49E163E0-69DD-4B1D-941A-5C5DD91C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0" y="1947789"/>
            <a:ext cx="853299" cy="8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Setup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1</a:t>
            </a:r>
            <a:r>
              <a:rPr lang="en-US" altLang="ko-KR" sz="2400"/>
              <a:t>) workload</a:t>
            </a:r>
            <a:r>
              <a:rPr lang="en-US" altLang="ko-KR" sz="2400" dirty="0"/>
              <a:t>	</a:t>
            </a:r>
            <a:r>
              <a:rPr lang="en-US" altLang="ko-KR" sz="2400"/>
              <a:t>	   2) devices       	           3) The experiments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56C-FB72-4CCE-904C-D92B4BF5A339}"/>
              </a:ext>
            </a:extLst>
          </p:cNvPr>
          <p:cNvSpPr txBox="1"/>
          <p:nvPr/>
        </p:nvSpPr>
        <p:spPr>
          <a:xfrm>
            <a:off x="566650" y="1566722"/>
            <a:ext cx="3184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real production SSD-level traces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Microsoft Azure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Index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Select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Cosmos server 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3F221-EFF4-400A-97B9-9287B410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5"/>
          <a:stretch/>
        </p:blipFill>
        <p:spPr>
          <a:xfrm>
            <a:off x="4724398" y="1848679"/>
            <a:ext cx="2435754" cy="102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06B4A-3558-42F9-84E4-D576505D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5"/>
          <a:stretch/>
        </p:blipFill>
        <p:spPr>
          <a:xfrm>
            <a:off x="4545959" y="4163379"/>
            <a:ext cx="3064402" cy="10215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E1495A-385D-4DA5-80AD-C9E8492805C5}"/>
              </a:ext>
            </a:extLst>
          </p:cNvPr>
          <p:cNvSpPr/>
          <p:nvPr/>
        </p:nvSpPr>
        <p:spPr>
          <a:xfrm>
            <a:off x="4314117" y="1585139"/>
            <a:ext cx="329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3 Samsung SM951 M.2 NVMe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3062C-ECD4-438D-B837-C9D1D26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8" y="3235197"/>
            <a:ext cx="2124181" cy="2237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7C4018-2E93-4C77-BE77-C269FD261A75}"/>
              </a:ext>
            </a:extLst>
          </p:cNvPr>
          <p:cNvSpPr/>
          <p:nvPr/>
        </p:nvSpPr>
        <p:spPr>
          <a:xfrm>
            <a:off x="4274191" y="3133800"/>
            <a:ext cx="3336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Intel P4600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Samsung PM1725a NVMe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WD ultrastar DC SN200 NVMe</a:t>
            </a:r>
          </a:p>
          <a:p>
            <a:r>
              <a:rPr kumimoji="1" lang="en-US" altLang="ko-KR" sz="1600"/>
              <a:t>    enterprise-level SSDs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74363-7B80-4749-B228-AFF872BBE483}"/>
              </a:ext>
            </a:extLst>
          </p:cNvPr>
          <p:cNvSpPr/>
          <p:nvPr/>
        </p:nvSpPr>
        <p:spPr>
          <a:xfrm>
            <a:off x="4314117" y="55164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I8 CPU core (36-thread)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128GB DRAM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+ 6 SSDs for accuracy evaluation</a:t>
            </a:r>
            <a:endParaRPr lang="ko-KR" altLang="en-US" sz="16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0BB264-0800-4C57-A8FB-BC9D0036D41D}"/>
              </a:ext>
            </a:extLst>
          </p:cNvPr>
          <p:cNvGrpSpPr/>
          <p:nvPr/>
        </p:nvGrpSpPr>
        <p:grpSpPr>
          <a:xfrm>
            <a:off x="8596687" y="3896367"/>
            <a:ext cx="2209023" cy="2573756"/>
            <a:chOff x="8678051" y="3662394"/>
            <a:chExt cx="2299805" cy="26795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2309BAE-5511-4A9B-92FB-D184523A5E16}"/>
                </a:ext>
              </a:extLst>
            </p:cNvPr>
            <p:cNvGrpSpPr/>
            <p:nvPr/>
          </p:nvGrpSpPr>
          <p:grpSpPr>
            <a:xfrm>
              <a:off x="8977068" y="3662394"/>
              <a:ext cx="2000788" cy="2679527"/>
              <a:chOff x="8457662" y="3024714"/>
              <a:chExt cx="2348048" cy="31445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18EAC6-0E32-42B2-879E-8651922C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662" y="5029381"/>
                <a:ext cx="2348048" cy="1139923"/>
              </a:xfrm>
              <a:prstGeom prst="rect">
                <a:avLst/>
              </a:prstGeom>
            </p:spPr>
          </p:pic>
          <p:pic>
            <p:nvPicPr>
              <p:cNvPr id="17" name="그래픽 16" descr="콜 센터">
                <a:extLst>
                  <a:ext uri="{FF2B5EF4-FFF2-40B4-BE49-F238E27FC236}">
                    <a16:creationId xmlns:a16="http://schemas.microsoft.com/office/drawing/2014/main" id="{7BA0B2E6-FC81-4670-8D0F-874B96FC5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09719" y="3247300"/>
                <a:ext cx="673313" cy="673313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79F6329-81E6-4E04-B860-EFAAAD5DB60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8753475" y="3920613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1EA07E-CB82-4CAC-BCA2-2337C5191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377" y="3933436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3B68B4C-5843-4A2E-9FCA-27D54505E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75" y="3920613"/>
                <a:ext cx="0" cy="1148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A30E44-09CD-406C-9D83-18229BA32E22}"/>
                  </a:ext>
                </a:extLst>
              </p:cNvPr>
              <p:cNvSpPr/>
              <p:nvPr/>
            </p:nvSpPr>
            <p:spPr>
              <a:xfrm>
                <a:off x="8978500" y="4290331"/>
                <a:ext cx="133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400"/>
                  <a:t>r/w workloads</a:t>
                </a:r>
                <a:endParaRPr lang="ko-KR" altLang="en-US" sz="14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9A5466-DC50-4414-B215-1BFF33323208}"/>
                  </a:ext>
                </a:extLst>
              </p:cNvPr>
              <p:cNvSpPr/>
              <p:nvPr/>
            </p:nvSpPr>
            <p:spPr>
              <a:xfrm>
                <a:off x="9406362" y="3024714"/>
                <a:ext cx="4860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/>
                  <a:t>App</a:t>
                </a:r>
                <a:endParaRPr lang="ko-KR" altLang="en-US" sz="1200" b="1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BE8EFC-EF33-4765-9D8D-B29D847ED9F4}"/>
                </a:ext>
              </a:extLst>
            </p:cNvPr>
            <p:cNvSpPr/>
            <p:nvPr/>
          </p:nvSpPr>
          <p:spPr>
            <a:xfrm>
              <a:off x="8678051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4DE49E-643D-4846-AE59-D9DC27A712E7}"/>
                </a:ext>
              </a:extLst>
            </p:cNvPr>
            <p:cNvSpPr/>
            <p:nvPr/>
          </p:nvSpPr>
          <p:spPr>
            <a:xfrm>
              <a:off x="9475196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8B32CF-8024-4DA4-B5B9-80861BC03068}"/>
                </a:ext>
              </a:extLst>
            </p:cNvPr>
            <p:cNvSpPr/>
            <p:nvPr/>
          </p:nvSpPr>
          <p:spPr>
            <a:xfrm>
              <a:off x="10285153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963DF9-ED8F-4D7F-8D4A-9220C18C5EB7}"/>
              </a:ext>
            </a:extLst>
          </p:cNvPr>
          <p:cNvSpPr txBox="1"/>
          <p:nvPr/>
        </p:nvSpPr>
        <p:spPr>
          <a:xfrm>
            <a:off x="8286450" y="1566722"/>
            <a:ext cx="2747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Methods compared: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Baseline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Cloning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p95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IP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Simple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Advanced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 without hedging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Inflection Point (IP) Stability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724DB-B46E-4603-BE8D-DC05BEB4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0" y="2163247"/>
            <a:ext cx="6354756" cy="2899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5B0CF-7968-4843-9301-81F8E3B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9" y="2163247"/>
            <a:ext cx="3283387" cy="3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46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reduces average latency by 9.6-79.6%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FBC8AB-638A-402F-B98E-0FD14D59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1" y="1484449"/>
            <a:ext cx="4363999" cy="411496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3BBDD-3A6B-4EB3-BFC9-F69FE24C6167}"/>
              </a:ext>
            </a:extLst>
          </p:cNvPr>
          <p:cNvSpPr/>
          <p:nvPr/>
        </p:nvSpPr>
        <p:spPr>
          <a:xfrm>
            <a:off x="1132944" y="2256824"/>
            <a:ext cx="758562" cy="3167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2D2FD00-63C0-4D1A-A627-31C201E79C46}"/>
              </a:ext>
            </a:extLst>
          </p:cNvPr>
          <p:cNvSpPr/>
          <p:nvPr/>
        </p:nvSpPr>
        <p:spPr>
          <a:xfrm>
            <a:off x="3802843" y="1678498"/>
            <a:ext cx="1044021" cy="13960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AAC1D-1041-428A-9ACD-03A8E02A4A22}"/>
              </a:ext>
            </a:extLst>
          </p:cNvPr>
          <p:cNvSpPr/>
          <p:nvPr/>
        </p:nvSpPr>
        <p:spPr>
          <a:xfrm>
            <a:off x="1667054" y="2869265"/>
            <a:ext cx="147496" cy="2098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FE039-4A52-4777-ADF1-4982952C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5"/>
          <a:stretch/>
        </p:blipFill>
        <p:spPr>
          <a:xfrm>
            <a:off x="7280520" y="1162434"/>
            <a:ext cx="3244426" cy="5309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6F4AB-ABF4-47EE-B93E-CF153DAD896F}"/>
              </a:ext>
            </a:extLst>
          </p:cNvPr>
          <p:cNvSpPr txBox="1"/>
          <p:nvPr/>
        </p:nvSpPr>
        <p:spPr>
          <a:xfrm>
            <a:off x="7270942" y="793102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Brings stable latencies</a:t>
            </a:r>
            <a:endParaRPr kumimoji="1" lang="ko-Kore-KR" altLang="en-US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E267A9-222D-4D28-AE79-6082FED896EF}"/>
              </a:ext>
            </a:extLst>
          </p:cNvPr>
          <p:cNvSpPr/>
          <p:nvPr/>
        </p:nvSpPr>
        <p:spPr>
          <a:xfrm>
            <a:off x="9663114" y="1304925"/>
            <a:ext cx="742950" cy="10923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5E47CE-84C9-4C55-91B2-101248C6026E}"/>
              </a:ext>
            </a:extLst>
          </p:cNvPr>
          <p:cNvSpPr/>
          <p:nvPr/>
        </p:nvSpPr>
        <p:spPr>
          <a:xfrm>
            <a:off x="9471170" y="3541932"/>
            <a:ext cx="934894" cy="275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accuracy with low false submit/revoke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613EE-C3B3-4FE6-96BB-CBAFBA2E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7" y="1335639"/>
            <a:ext cx="4617488" cy="501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3D1E3-9F65-448C-B13B-30BC3D273F5D}"/>
              </a:ext>
            </a:extLst>
          </p:cNvPr>
          <p:cNvSpPr txBox="1"/>
          <p:nvPr/>
        </p:nvSpPr>
        <p:spPr>
          <a:xfrm>
            <a:off x="6441177" y="793102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Works on public traces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E3048-B48D-4343-A489-31E5D090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5"/>
          <a:stretch/>
        </p:blipFill>
        <p:spPr>
          <a:xfrm>
            <a:off x="6214760" y="1193891"/>
            <a:ext cx="5534797" cy="2184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3A6C05-D900-4CDA-B37E-3EE51290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78" y="4025517"/>
            <a:ext cx="4456470" cy="2425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BE2EE-4ABA-4838-9B78-17140A1C6471}"/>
              </a:ext>
            </a:extLst>
          </p:cNvPr>
          <p:cNvSpPr txBox="1"/>
          <p:nvPr/>
        </p:nvSpPr>
        <p:spPr>
          <a:xfrm>
            <a:off x="6441177" y="3587483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Helps MongoDB and FS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Unpredictable latency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/>
              <a:t>SSD internal complexities threat to performance stability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EEB9-EB4B-4760-AA2B-DFC60F3D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" y="2495791"/>
            <a:ext cx="7039957" cy="331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F04C8-BC3B-4DC6-8653-A50C80A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9" y="2495791"/>
            <a:ext cx="2679472" cy="3279141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67A933C-C30C-47E1-B008-3CEDE447097F}"/>
              </a:ext>
            </a:extLst>
          </p:cNvPr>
          <p:cNvSpPr/>
          <p:nvPr/>
        </p:nvSpPr>
        <p:spPr>
          <a:xfrm rot="16631491">
            <a:off x="6010675" y="2754329"/>
            <a:ext cx="1473722" cy="1334916"/>
          </a:xfrm>
          <a:prstGeom prst="arc">
            <a:avLst>
              <a:gd name="adj1" fmla="val 16200000"/>
              <a:gd name="adj2" fmla="val 201533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9CF46-BB51-4E49-BD2C-A0862E720A46}"/>
              </a:ext>
            </a:extLst>
          </p:cNvPr>
          <p:cNvSpPr txBox="1"/>
          <p:nvPr/>
        </p:nvSpPr>
        <p:spPr>
          <a:xfrm>
            <a:off x="5993083" y="2393667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Garbage collection</a:t>
            </a:r>
            <a:endParaRPr lang="ko-KR" altLang="en-US" b="1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8DDE1D7-2991-463A-A51B-DB572F175D75}"/>
              </a:ext>
            </a:extLst>
          </p:cNvPr>
          <p:cNvSpPr/>
          <p:nvPr/>
        </p:nvSpPr>
        <p:spPr>
          <a:xfrm rot="16631491">
            <a:off x="3908742" y="3039338"/>
            <a:ext cx="1473722" cy="1334916"/>
          </a:xfrm>
          <a:prstGeom prst="arc">
            <a:avLst>
              <a:gd name="adj1" fmla="val 16200000"/>
              <a:gd name="adj2" fmla="val 197969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69A79-0352-4F99-A053-882245947B82}"/>
              </a:ext>
            </a:extLst>
          </p:cNvPr>
          <p:cNvSpPr txBox="1"/>
          <p:nvPr/>
        </p:nvSpPr>
        <p:spPr>
          <a:xfrm>
            <a:off x="4115097" y="2748994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Wear leveling</a:t>
            </a:r>
            <a:endParaRPr lang="ko-KR" altLang="en-US" b="1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1E0C7A9-3FA9-4AA3-BE71-EF96FAF57CB6}"/>
              </a:ext>
            </a:extLst>
          </p:cNvPr>
          <p:cNvSpPr/>
          <p:nvPr/>
        </p:nvSpPr>
        <p:spPr>
          <a:xfrm rot="16631491">
            <a:off x="2942732" y="2095541"/>
            <a:ext cx="1473722" cy="1334916"/>
          </a:xfrm>
          <a:prstGeom prst="arc">
            <a:avLst>
              <a:gd name="adj1" fmla="val 16200000"/>
              <a:gd name="adj2" fmla="val 197663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53866-DF9C-4C92-9782-F2DC0B43C19B}"/>
              </a:ext>
            </a:extLst>
          </p:cNvPr>
          <p:cNvSpPr txBox="1"/>
          <p:nvPr/>
        </p:nvSpPr>
        <p:spPr>
          <a:xfrm>
            <a:off x="3203121" y="1770383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Buffer flushing</a:t>
            </a:r>
            <a:endParaRPr lang="ko-KR" altLang="en-US" b="1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D135683-A65C-4846-A9E3-926578E5B265}"/>
              </a:ext>
            </a:extLst>
          </p:cNvPr>
          <p:cNvSpPr/>
          <p:nvPr/>
        </p:nvSpPr>
        <p:spPr>
          <a:xfrm>
            <a:off x="8142707" y="4053656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AB9B0-0A3F-4E72-8DBC-3C27AAADA92C}"/>
              </a:ext>
            </a:extLst>
          </p:cNvPr>
          <p:cNvSpPr txBox="1"/>
          <p:nvPr/>
        </p:nvSpPr>
        <p:spPr>
          <a:xfrm>
            <a:off x="8879835" y="1705670"/>
            <a:ext cx="314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Unpredictable latency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at individual-I/O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 animBg="1"/>
      <p:bldP spid="24" grpId="0"/>
      <p:bldP spid="25" grpId="0" animBg="1"/>
      <p:bldP spid="26" grpId="0"/>
      <p:bldP spid="30" grpId="0" animBg="1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Demonstrate that it is possible to incorporate machine learning into 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many other popular methods</a:t>
            </a:r>
          </a:p>
          <a:p>
            <a:pPr>
              <a:lnSpc>
                <a:spcPct val="150000"/>
              </a:lnSpc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Successfully predict the speed of every I/O to flash storage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238250"/>
            <a:ext cx="10417215" cy="38229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/>
              <a:t>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409007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Re-architect device internals/interface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0AF682-223F-4BEB-98B1-5FA0F69312D8}"/>
              </a:ext>
            </a:extLst>
          </p:cNvPr>
          <p:cNvSpPr/>
          <p:nvPr/>
        </p:nvSpPr>
        <p:spPr>
          <a:xfrm>
            <a:off x="805154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White/gray-box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1BA974-6C19-4B62-A2D7-E6C11EB6DFC6}"/>
              </a:ext>
            </a:extLst>
          </p:cNvPr>
          <p:cNvSpPr/>
          <p:nvPr/>
        </p:nvSpPr>
        <p:spPr>
          <a:xfrm>
            <a:off x="6527273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AEF26B-C40B-4CF9-A266-17767E1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0" y="5103437"/>
            <a:ext cx="545049" cy="5480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994A6A-0595-473A-B4DD-5D8C78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10" y="4155030"/>
            <a:ext cx="533400" cy="54809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406DDB-7F11-4961-A4B6-717AC06C1BC3}"/>
              </a:ext>
            </a:extLst>
          </p:cNvPr>
          <p:cNvSpPr/>
          <p:nvPr/>
        </p:nvSpPr>
        <p:spPr>
          <a:xfrm>
            <a:off x="2127277" y="4123916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072C9F-D5C4-464E-9E9B-5AF62E4BC136}"/>
              </a:ext>
            </a:extLst>
          </p:cNvPr>
          <p:cNvSpPr/>
          <p:nvPr/>
        </p:nvSpPr>
        <p:spPr>
          <a:xfrm>
            <a:off x="2134610" y="4988430"/>
            <a:ext cx="439419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modify hardware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481B55-1725-4738-805E-D3F473D73775}"/>
              </a:ext>
            </a:extLst>
          </p:cNvPr>
          <p:cNvSpPr/>
          <p:nvPr/>
        </p:nvSpPr>
        <p:spPr>
          <a:xfrm>
            <a:off x="6096000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SSD-aware filesystems and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88B088-A803-4EC9-A018-B69D50C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51" y="5103437"/>
            <a:ext cx="545049" cy="5480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283B55A-6527-4EC7-A546-5653CAF3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51" y="4155030"/>
            <a:ext cx="533400" cy="548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8D7235-26A9-4E31-959F-64D6593E2962}"/>
              </a:ext>
            </a:extLst>
          </p:cNvPr>
          <p:cNvSpPr/>
          <p:nvPr/>
        </p:nvSpPr>
        <p:spPr>
          <a:xfrm>
            <a:off x="7681818" y="4132229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modifying hardware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597174-60DC-4FBB-9F82-C0F24EE33579}"/>
              </a:ext>
            </a:extLst>
          </p:cNvPr>
          <p:cNvSpPr/>
          <p:nvPr/>
        </p:nvSpPr>
        <p:spPr>
          <a:xfrm>
            <a:off x="7689151" y="4988430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Considerable re-design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software stack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5966-EBC5-4AA0-89F2-7E7FA467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96" y="2538138"/>
            <a:ext cx="4115375" cy="252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B1771-6319-433F-9BAB-A45809AB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96" y="2840076"/>
            <a:ext cx="3391373" cy="2762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CB754-CD7A-4204-BB92-B0492395F923}"/>
              </a:ext>
            </a:extLst>
          </p:cNvPr>
          <p:cNvGrpSpPr/>
          <p:nvPr/>
        </p:nvGrpSpPr>
        <p:grpSpPr>
          <a:xfrm>
            <a:off x="1331686" y="3178364"/>
            <a:ext cx="3897540" cy="423195"/>
            <a:chOff x="1331685" y="3176703"/>
            <a:chExt cx="4585425" cy="4978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C2832A-1CAE-4545-AEC3-C211070AF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5980"/>
            <a:stretch/>
          </p:blipFill>
          <p:spPr>
            <a:xfrm>
              <a:off x="1331685" y="3176703"/>
              <a:ext cx="4328886" cy="263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DA42E93-85ED-4227-8860-E86D03F7B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12"/>
            <a:stretch/>
          </p:blipFill>
          <p:spPr>
            <a:xfrm>
              <a:off x="1588224" y="3467100"/>
              <a:ext cx="4328886" cy="20748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1B0A0F-FA22-4FEA-9DCB-CC918DD13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273" y="2563588"/>
            <a:ext cx="3448531" cy="2572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8DEF3F-E6C3-4653-870B-D7B05117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004" y="2848737"/>
            <a:ext cx="2885774" cy="2572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A7BF0A-AA3C-4D29-9A01-F3DBCC23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8404" y="3173999"/>
            <a:ext cx="4034583" cy="45266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9ACDDC-49CE-4FC8-A72E-049D6280B42D}"/>
              </a:ext>
            </a:extLst>
          </p:cNvPr>
          <p:cNvSpPr/>
          <p:nvPr/>
        </p:nvSpPr>
        <p:spPr>
          <a:xfrm>
            <a:off x="3107440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32B4E-3EFF-494C-B57D-95EA3C93BC5C}"/>
              </a:ext>
            </a:extLst>
          </p:cNvPr>
          <p:cNvSpPr/>
          <p:nvPr/>
        </p:nvSpPr>
        <p:spPr>
          <a:xfrm>
            <a:off x="8963116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그래픽 48" descr="콜 센터">
            <a:extLst>
              <a:ext uri="{FF2B5EF4-FFF2-40B4-BE49-F238E27FC236}">
                <a16:creationId xmlns:a16="http://schemas.microsoft.com/office/drawing/2014/main" id="{D2232C7B-D37B-4485-9878-9BC42B7C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1721A5-369C-4282-A415-C41252B78FE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230D-CBA1-48C0-840B-B6B35F54B5F9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AC770E-634D-4A15-836F-949CB5AD093E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4452DF-BCA6-4A56-8499-6FAE0EBE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98D9EC-ECFB-492C-AB00-43776907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BF37D-7A0A-4423-B9D6-78341F6EC739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C07E4D-2F15-4E3D-B537-91E33CA63439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C204B-BF4E-4E8A-88A9-9A5D8C53F7CF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CDFC-94EF-4466-B4E6-346E9931D1D3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92EA933-AB17-4302-A9B2-D34FE43B9E1A}"/>
              </a:ext>
            </a:extLst>
          </p:cNvPr>
          <p:cNvSpPr/>
          <p:nvPr/>
        </p:nvSpPr>
        <p:spPr>
          <a:xfrm>
            <a:off x="8982159" y="4402278"/>
            <a:ext cx="1525801" cy="13163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13" name="그래픽 12" descr="콜 센터">
            <a:extLst>
              <a:ext uri="{FF2B5EF4-FFF2-40B4-BE49-F238E27FC236}">
                <a16:creationId xmlns:a16="http://schemas.microsoft.com/office/drawing/2014/main" id="{DC806F85-9923-4B49-B3DE-7302F1E8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44946-DFBF-45B4-9A3A-8AAAFCE4EA13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B169C-4F84-494D-AE6A-E6324C705A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A45D0-D870-43F7-88C7-92EDFCE2DFE2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5372B86-30C5-463F-9457-C028D7F8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33625F-AC31-458F-98FC-A44C082E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57D01B-074B-49E2-9483-5346507AF330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C2A3A-B824-4ED7-B633-1318C97EB07E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EB32B3-56D7-42E9-9654-1D6BB0FBC2A0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E4B399-6924-45F6-852E-B6DB7AD95E99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A44482-45D0-4C5C-AFA5-6B4A8A172C59}"/>
              </a:ext>
            </a:extLst>
          </p:cNvPr>
          <p:cNvSpPr txBox="1"/>
          <p:nvPr/>
        </p:nvSpPr>
        <p:spPr>
          <a:xfrm>
            <a:off x="5570762" y="3850058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slow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977472-6D7E-4B82-9246-73679DCABF6F}"/>
              </a:ext>
            </a:extLst>
          </p:cNvPr>
          <p:cNvSpPr txBox="1"/>
          <p:nvPr/>
        </p:nvSpPr>
        <p:spPr>
          <a:xfrm>
            <a:off x="5587887" y="5041909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fast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D68E397-0697-4C25-8C0E-39899EA162AD}"/>
              </a:ext>
            </a:extLst>
          </p:cNvPr>
          <p:cNvSpPr/>
          <p:nvPr/>
        </p:nvSpPr>
        <p:spPr>
          <a:xfrm>
            <a:off x="6212086" y="5295972"/>
            <a:ext cx="569019" cy="298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105D4E-135A-4BB8-B8C7-9951849DA275}"/>
              </a:ext>
            </a:extLst>
          </p:cNvPr>
          <p:cNvSpPr/>
          <p:nvPr/>
        </p:nvSpPr>
        <p:spPr>
          <a:xfrm>
            <a:off x="6212086" y="4327626"/>
            <a:ext cx="2235200" cy="149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01B82-B01C-4483-BD56-4F55AF0CFC21}"/>
              </a:ext>
            </a:extLst>
          </p:cNvPr>
          <p:cNvSpPr/>
          <p:nvPr/>
        </p:nvSpPr>
        <p:spPr>
          <a:xfrm>
            <a:off x="6781105" y="5579350"/>
            <a:ext cx="882107" cy="1392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E92143-A7AD-432B-AFFB-DFC825B379BE}"/>
              </a:ext>
            </a:extLst>
          </p:cNvPr>
          <p:cNvSpPr txBox="1"/>
          <p:nvPr/>
        </p:nvSpPr>
        <p:spPr>
          <a:xfrm>
            <a:off x="9256917" y="4850830"/>
            <a:ext cx="1299013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 b="1"/>
              <a:t>output</a:t>
            </a:r>
            <a:endParaRPr lang="ko-KR" altLang="en-US" sz="2000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8B0B50-0F00-46EF-88EB-8BF6FF5FA97C}"/>
              </a:ext>
            </a:extLst>
          </p:cNvPr>
          <p:cNvSpPr/>
          <p:nvPr/>
        </p:nvSpPr>
        <p:spPr>
          <a:xfrm rot="16200000" flipV="1">
            <a:off x="7358048" y="5601135"/>
            <a:ext cx="658295" cy="47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12228EC6-D9C7-43D8-AC99-912B7F584562}"/>
              </a:ext>
            </a:extLst>
          </p:cNvPr>
          <p:cNvSpPr/>
          <p:nvPr/>
        </p:nvSpPr>
        <p:spPr>
          <a:xfrm rot="18962045">
            <a:off x="6922179" y="4033107"/>
            <a:ext cx="705324" cy="707677"/>
          </a:xfrm>
          <a:prstGeom prst="plus">
            <a:avLst>
              <a:gd name="adj" fmla="val 371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F246794-B01D-4CFD-9E26-2C24685E6085}"/>
              </a:ext>
            </a:extLst>
          </p:cNvPr>
          <p:cNvCxnSpPr>
            <a:cxnSpLocks/>
            <a:stCxn id="84" idx="0"/>
            <a:endCxn id="90" idx="1"/>
          </p:cNvCxnSpPr>
          <p:nvPr/>
        </p:nvCxnSpPr>
        <p:spPr>
          <a:xfrm flipV="1">
            <a:off x="7711180" y="5060458"/>
            <a:ext cx="1270979" cy="564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078A1D-50CA-4A66-AD05-43EE2E6EFFBA}"/>
              </a:ext>
            </a:extLst>
          </p:cNvPr>
          <p:cNvSpPr txBox="1"/>
          <p:nvPr/>
        </p:nvSpPr>
        <p:spPr>
          <a:xfrm>
            <a:off x="6118525" y="4989572"/>
            <a:ext cx="1299013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/>
              <a:t>delay</a:t>
            </a:r>
            <a:endParaRPr lang="ko-KR" altLang="en-US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37FFC-D157-4C01-8E03-FDA450D0E6FE}"/>
              </a:ext>
            </a:extLst>
          </p:cNvPr>
          <p:cNvSpPr txBox="1"/>
          <p:nvPr/>
        </p:nvSpPr>
        <p:spPr>
          <a:xfrm>
            <a:off x="5216798" y="6133865"/>
            <a:ext cx="3651374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every slow I/O!!</a:t>
            </a:r>
            <a:endParaRPr lang="ko-KR" altLang="en-US" sz="16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25E1-7F82-47B7-B3CC-F8AD7B6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" y="3428270"/>
            <a:ext cx="5116704" cy="19074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794EC7-6201-4C62-9A8C-1D231F3E815E}"/>
              </a:ext>
            </a:extLst>
          </p:cNvPr>
          <p:cNvSpPr/>
          <p:nvPr/>
        </p:nvSpPr>
        <p:spPr>
          <a:xfrm>
            <a:off x="3365649" y="4458207"/>
            <a:ext cx="781050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512B926-5E48-4AC2-8E41-29FB3D6A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86" y="4365350"/>
            <a:ext cx="452280" cy="454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E0B526E-FD3E-470B-A0A3-96CFB06443BA}"/>
              </a:ext>
            </a:extLst>
          </p:cNvPr>
          <p:cNvSpPr txBox="1"/>
          <p:nvPr/>
        </p:nvSpPr>
        <p:spPr>
          <a:xfrm>
            <a:off x="638783" y="1158323"/>
            <a:ext cx="2468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Device-Agnostic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DC7DC2-5808-4638-B4B4-4911A6342BE3}"/>
              </a:ext>
            </a:extLst>
          </p:cNvPr>
          <p:cNvSpPr txBox="1"/>
          <p:nvPr/>
        </p:nvSpPr>
        <p:spPr>
          <a:xfrm>
            <a:off x="641166" y="1889387"/>
            <a:ext cx="490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speculative execution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Passively </a:t>
            </a:r>
            <a:r>
              <a:rPr lang="en-US" altLang="ko-KR">
                <a:solidFill>
                  <a:srgbClr val="FF0000"/>
                </a:solidFill>
              </a:rPr>
              <a:t>wait</a:t>
            </a:r>
            <a:r>
              <a:rPr lang="en-US" altLang="ko-KR"/>
              <a:t> due to black-box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46108-342A-4837-8DB7-A991CB3420E4}"/>
              </a:ext>
            </a:extLst>
          </p:cNvPr>
          <p:cNvSpPr txBox="1"/>
          <p:nvPr/>
        </p:nvSpPr>
        <p:spPr>
          <a:xfrm>
            <a:off x="6783239" y="1158323"/>
            <a:ext cx="344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Learn the device behavior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AB79F71-7D3A-48DD-B5B6-1D0CE4D0A717}"/>
              </a:ext>
            </a:extLst>
          </p:cNvPr>
          <p:cNvCxnSpPr/>
          <p:nvPr/>
        </p:nvCxnSpPr>
        <p:spPr>
          <a:xfrm>
            <a:off x="5959327" y="1158323"/>
            <a:ext cx="0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B58B74-DDCB-4F07-AEEA-0DA46EAA6048}"/>
              </a:ext>
            </a:extLst>
          </p:cNvPr>
          <p:cNvSpPr txBox="1"/>
          <p:nvPr/>
        </p:nvSpPr>
        <p:spPr>
          <a:xfrm>
            <a:off x="6711802" y="1889387"/>
            <a:ext cx="49006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LinnOS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Proactively </a:t>
            </a:r>
            <a:r>
              <a:rPr lang="en-US" altLang="ko-KR">
                <a:solidFill>
                  <a:srgbClr val="0000FF"/>
                </a:solidFill>
              </a:rPr>
              <a:t>infer</a:t>
            </a:r>
            <a:r>
              <a:rPr lang="en-US" altLang="ko-KR"/>
              <a:t> the black-box</a:t>
            </a:r>
          </a:p>
          <a:p>
            <a:r>
              <a:rPr lang="en-US" altLang="ko-KR"/>
              <a:t>  - applications can know </a:t>
            </a:r>
            <a:r>
              <a:rPr lang="en-US" altLang="ko-KR">
                <a:solidFill>
                  <a:srgbClr val="0000FF"/>
                </a:solidFill>
              </a:rPr>
              <a:t>in advance</a:t>
            </a:r>
          </a:p>
          <a:p>
            <a:r>
              <a:rPr lang="en-US" altLang="ko-KR"/>
              <a:t>    whether performance expectations </a:t>
            </a:r>
          </a:p>
          <a:p>
            <a:r>
              <a:rPr lang="en-US" altLang="ko-KR"/>
              <a:t>    can be fulfilled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6EF9D3-AADE-4CB8-864B-3F4B61DA9054}"/>
              </a:ext>
            </a:extLst>
          </p:cNvPr>
          <p:cNvSpPr/>
          <p:nvPr/>
        </p:nvSpPr>
        <p:spPr>
          <a:xfrm>
            <a:off x="6711802" y="1889387"/>
            <a:ext cx="1000116" cy="3631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콜 센터">
            <a:extLst>
              <a:ext uri="{FF2B5EF4-FFF2-40B4-BE49-F238E27FC236}">
                <a16:creationId xmlns:a16="http://schemas.microsoft.com/office/drawing/2014/main" id="{FAD606F7-7E7C-41FB-85C6-AD489C49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27" y="4456172"/>
            <a:ext cx="929528" cy="92952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44DE4A-9C61-49AB-A406-6B41B1E7A6A4}"/>
              </a:ext>
            </a:extLst>
          </p:cNvPr>
          <p:cNvSpPr/>
          <p:nvPr/>
        </p:nvSpPr>
        <p:spPr>
          <a:xfrm>
            <a:off x="6570107" y="4166612"/>
            <a:ext cx="5854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/>
              <a:t>App</a:t>
            </a:r>
            <a:endParaRPr lang="ko-KR" altLang="en-US" sz="1600" b="1"/>
          </a:p>
        </p:txBody>
      </p:sp>
      <p:pic>
        <p:nvPicPr>
          <p:cNvPr id="58" name="Picture 2" descr="Neural - Free computer icons">
            <a:extLst>
              <a:ext uri="{FF2B5EF4-FFF2-40B4-BE49-F238E27FC236}">
                <a16:creationId xmlns:a16="http://schemas.microsoft.com/office/drawing/2014/main" id="{39B5E139-34CD-47B5-A67E-F1ADC27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56" y="4182179"/>
            <a:ext cx="1223175" cy="12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C3E339-C162-480B-9630-4CCF4FBC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3882939"/>
            <a:ext cx="569019" cy="720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EDC1D36-F9DE-4E28-9675-CDAAF2928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5074790"/>
            <a:ext cx="569019" cy="72027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C24413-582D-45AE-BA85-975FB5D20E1C}"/>
              </a:ext>
            </a:extLst>
          </p:cNvPr>
          <p:cNvSpPr/>
          <p:nvPr/>
        </p:nvSpPr>
        <p:spPr>
          <a:xfrm>
            <a:off x="10638275" y="45635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B3FF7863-5656-43A6-9F82-EB90191C334E}"/>
              </a:ext>
            </a:extLst>
          </p:cNvPr>
          <p:cNvCxnSpPr>
            <a:cxnSpLocks/>
          </p:cNvCxnSpPr>
          <p:nvPr/>
        </p:nvCxnSpPr>
        <p:spPr>
          <a:xfrm flipV="1">
            <a:off x="9464527" y="4196785"/>
            <a:ext cx="915318" cy="278209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B7C89170-67A9-41BA-9B07-E355AB47EF06}"/>
              </a:ext>
            </a:extLst>
          </p:cNvPr>
          <p:cNvCxnSpPr>
            <a:cxnSpLocks/>
          </p:cNvCxnSpPr>
          <p:nvPr/>
        </p:nvCxnSpPr>
        <p:spPr>
          <a:xfrm>
            <a:off x="9464527" y="5240138"/>
            <a:ext cx="837317" cy="315976"/>
          </a:xfrm>
          <a:prstGeom prst="curvedConnector3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93D929-EDA4-4680-9671-2E1195E0ED78}"/>
              </a:ext>
            </a:extLst>
          </p:cNvPr>
          <p:cNvCxnSpPr>
            <a:cxnSpLocks/>
          </p:cNvCxnSpPr>
          <p:nvPr/>
        </p:nvCxnSpPr>
        <p:spPr>
          <a:xfrm>
            <a:off x="7211860" y="4382385"/>
            <a:ext cx="1062880" cy="7378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F83DBE-4A3E-4C01-8AFD-576DFF72D6E0}"/>
              </a:ext>
            </a:extLst>
          </p:cNvPr>
          <p:cNvSpPr txBox="1"/>
          <p:nvPr/>
        </p:nvSpPr>
        <p:spPr>
          <a:xfrm>
            <a:off x="7211860" y="4052312"/>
            <a:ext cx="16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I/O attempt</a:t>
            </a:r>
            <a:endParaRPr lang="ko-KR" altLang="en-US" sz="12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F75F18-4AFA-4620-864E-22175980962C}"/>
              </a:ext>
            </a:extLst>
          </p:cNvPr>
          <p:cNvSpPr txBox="1"/>
          <p:nvPr/>
        </p:nvSpPr>
        <p:spPr>
          <a:xfrm>
            <a:off x="6957407" y="3973885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①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CC9A75-D67A-45B4-8370-1BB07D53E90A}"/>
              </a:ext>
            </a:extLst>
          </p:cNvPr>
          <p:cNvSpPr txBox="1"/>
          <p:nvPr/>
        </p:nvSpPr>
        <p:spPr>
          <a:xfrm>
            <a:off x="8498585" y="3646933"/>
            <a:ext cx="96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LinnOS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AAD1567-9470-4E5A-ADA3-EF0A31FB07BF}"/>
              </a:ext>
            </a:extLst>
          </p:cNvPr>
          <p:cNvCxnSpPr/>
          <p:nvPr/>
        </p:nvCxnSpPr>
        <p:spPr>
          <a:xfrm>
            <a:off x="7266054" y="5182107"/>
            <a:ext cx="1008686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91759D6-43C1-459A-9C06-F1ED1A6C5869}"/>
              </a:ext>
            </a:extLst>
          </p:cNvPr>
          <p:cNvCxnSpPr>
            <a:cxnSpLocks/>
          </p:cNvCxnSpPr>
          <p:nvPr/>
        </p:nvCxnSpPr>
        <p:spPr>
          <a:xfrm flipH="1">
            <a:off x="7238957" y="4603216"/>
            <a:ext cx="10086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8C82678-5EE9-4D0F-94FD-982933C83DB2}"/>
              </a:ext>
            </a:extLst>
          </p:cNvPr>
          <p:cNvSpPr txBox="1"/>
          <p:nvPr/>
        </p:nvSpPr>
        <p:spPr>
          <a:xfrm>
            <a:off x="7348022" y="4593434"/>
            <a:ext cx="117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Slow I/O </a:t>
            </a:r>
            <a:r>
              <a:rPr lang="ko-KR" altLang="en-US" sz="1200" b="1">
                <a:solidFill>
                  <a:srgbClr val="FF0000"/>
                </a:solidFill>
              </a:rPr>
              <a:t>→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rgbClr val="FF0000"/>
                </a:solidFill>
              </a:rPr>
              <a:t>Revoke I/O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2D411A-A3AF-4146-BC60-6DDCBA3AD144}"/>
              </a:ext>
            </a:extLst>
          </p:cNvPr>
          <p:cNvSpPr txBox="1"/>
          <p:nvPr/>
        </p:nvSpPr>
        <p:spPr>
          <a:xfrm>
            <a:off x="7067507" y="4551604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FA896D-7A1C-4977-8BED-02A457ADF9CA}"/>
              </a:ext>
            </a:extLst>
          </p:cNvPr>
          <p:cNvSpPr txBox="1"/>
          <p:nvPr/>
        </p:nvSpPr>
        <p:spPr>
          <a:xfrm>
            <a:off x="7094604" y="5153630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③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DAB636-D59C-4EFF-B942-42AF635F66F4}"/>
              </a:ext>
            </a:extLst>
          </p:cNvPr>
          <p:cNvSpPr txBox="1"/>
          <p:nvPr/>
        </p:nvSpPr>
        <p:spPr>
          <a:xfrm>
            <a:off x="7368580" y="5221013"/>
            <a:ext cx="11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</a:rPr>
              <a:t>I/O</a:t>
            </a:r>
            <a:r>
              <a:rPr lang="ko-KR" altLang="en-US" sz="1200" b="1">
                <a:solidFill>
                  <a:srgbClr val="0000FF"/>
                </a:solidFill>
              </a:rPr>
              <a:t> </a:t>
            </a:r>
            <a:r>
              <a:rPr lang="en-US" altLang="ko-KR" sz="1200" b="1">
                <a:solidFill>
                  <a:srgbClr val="0000FF"/>
                </a:solidFill>
              </a:rPr>
              <a:t>re-route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8881B23-2007-48EB-AFB2-94B3C41DC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787" y="5111653"/>
            <a:ext cx="526152" cy="5406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078AED7-C4E2-434D-B5FC-F8BCD6E9E69C}"/>
              </a:ext>
            </a:extLst>
          </p:cNvPr>
          <p:cNvSpPr txBox="1"/>
          <p:nvPr/>
        </p:nvSpPr>
        <p:spPr>
          <a:xfrm>
            <a:off x="9965829" y="5870991"/>
            <a:ext cx="189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</a:rPr>
              <a:t>Fast &amp; No-wait</a:t>
            </a:r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899961-BCA2-4F6F-9164-DB1A653A1D5D}"/>
              </a:ext>
            </a:extLst>
          </p:cNvPr>
          <p:cNvSpPr txBox="1"/>
          <p:nvPr/>
        </p:nvSpPr>
        <p:spPr>
          <a:xfrm>
            <a:off x="8325125" y="5411811"/>
            <a:ext cx="1727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/>
              <a:t>Light neural network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10619</TotalTime>
  <Words>2416</Words>
  <Application>Microsoft Office PowerPoint</Application>
  <PresentationFormat>와이드스크린</PresentationFormat>
  <Paragraphs>605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Cambria Math</vt:lpstr>
      <vt:lpstr>Tahoma</vt:lpstr>
      <vt:lpstr>Wingdings</vt:lpstr>
      <vt:lpstr>Office 테마</vt:lpstr>
      <vt:lpstr>LinnOS : Predictability on Unpredictable Flash Storage with a Light Neural Network</vt:lpstr>
      <vt:lpstr>PowerPoint 프레젠테이션</vt:lpstr>
      <vt:lpstr>1. Introduction</vt:lpstr>
      <vt:lpstr>2. Background</vt:lpstr>
      <vt:lpstr>2. Background</vt:lpstr>
      <vt:lpstr>2. Background</vt:lpstr>
      <vt:lpstr>2. Background</vt:lpstr>
      <vt:lpstr>2. Background</vt:lpstr>
      <vt:lpstr>3. Motivation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5. Evaluation</vt:lpstr>
      <vt:lpstr>5. Evaluation</vt:lpstr>
      <vt:lpstr>5. Evaluation</vt:lpstr>
      <vt:lpstr>5. Evaluation</vt:lpstr>
      <vt:lpstr>6. Conclusion</vt:lpstr>
      <vt:lpstr>LinnOS : Predictability on Unpredictable Flash Storage with a Light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 예진</cp:lastModifiedBy>
  <cp:revision>297</cp:revision>
  <cp:lastPrinted>2020-08-08T02:56:56Z</cp:lastPrinted>
  <dcterms:created xsi:type="dcterms:W3CDTF">2019-06-24T08:20:15Z</dcterms:created>
  <dcterms:modified xsi:type="dcterms:W3CDTF">2021-01-27T01:43:13Z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